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</p:sldMasterIdLst>
  <p:notesMasterIdLst>
    <p:notesMasterId r:id="rId174"/>
  </p:notesMasterIdLst>
  <p:handoutMasterIdLst>
    <p:handoutMasterId r:id="rId175"/>
  </p:handoutMasterIdLst>
  <p:sldIdLst>
    <p:sldId id="257" r:id="rId4"/>
    <p:sldId id="1010" r:id="rId5"/>
    <p:sldId id="1009" r:id="rId6"/>
    <p:sldId id="963" r:id="rId7"/>
    <p:sldId id="736" r:id="rId8"/>
    <p:sldId id="285" r:id="rId9"/>
    <p:sldId id="286" r:id="rId10"/>
    <p:sldId id="320" r:id="rId11"/>
    <p:sldId id="351" r:id="rId12"/>
    <p:sldId id="379" r:id="rId13"/>
    <p:sldId id="965" r:id="rId14"/>
    <p:sldId id="414" r:id="rId15"/>
    <p:sldId id="737" r:id="rId16"/>
    <p:sldId id="262" r:id="rId17"/>
    <p:sldId id="423" r:id="rId18"/>
    <p:sldId id="424" r:id="rId19"/>
    <p:sldId id="316" r:id="rId20"/>
    <p:sldId id="355" r:id="rId21"/>
    <p:sldId id="957" r:id="rId22"/>
    <p:sldId id="750" r:id="rId23"/>
    <p:sldId id="422" r:id="rId24"/>
    <p:sldId id="966" r:id="rId25"/>
    <p:sldId id="1014" r:id="rId26"/>
    <p:sldId id="348" r:id="rId27"/>
    <p:sldId id="958" r:id="rId28"/>
    <p:sldId id="751" r:id="rId29"/>
    <p:sldId id="959" r:id="rId30"/>
    <p:sldId id="753" r:id="rId31"/>
    <p:sldId id="754" r:id="rId32"/>
    <p:sldId id="755" r:id="rId33"/>
    <p:sldId id="756" r:id="rId34"/>
    <p:sldId id="960" r:id="rId35"/>
    <p:sldId id="961" r:id="rId36"/>
    <p:sldId id="738" r:id="rId37"/>
    <p:sldId id="484" r:id="rId38"/>
    <p:sldId id="758" r:id="rId39"/>
    <p:sldId id="486" r:id="rId40"/>
    <p:sldId id="494" r:id="rId41"/>
    <p:sldId id="739" r:id="rId42"/>
    <p:sldId id="942" r:id="rId43"/>
    <p:sldId id="943" r:id="rId44"/>
    <p:sldId id="944" r:id="rId45"/>
    <p:sldId id="433" r:id="rId46"/>
    <p:sldId id="358" r:id="rId47"/>
    <p:sldId id="425" r:id="rId48"/>
    <p:sldId id="311" r:id="rId49"/>
    <p:sldId id="979" r:id="rId50"/>
    <p:sldId id="980" r:id="rId51"/>
    <p:sldId id="981" r:id="rId52"/>
    <p:sldId id="982" r:id="rId53"/>
    <p:sldId id="983" r:id="rId54"/>
    <p:sldId id="985" r:id="rId55"/>
    <p:sldId id="987" r:id="rId56"/>
    <p:sldId id="986" r:id="rId57"/>
    <p:sldId id="988" r:id="rId58"/>
    <p:sldId id="996" r:id="rId59"/>
    <p:sldId id="989" r:id="rId60"/>
    <p:sldId id="995" r:id="rId61"/>
    <p:sldId id="998" r:id="rId62"/>
    <p:sldId id="997" r:id="rId63"/>
    <p:sldId id="990" r:id="rId64"/>
    <p:sldId id="1000" r:id="rId65"/>
    <p:sldId id="999" r:id="rId66"/>
    <p:sldId id="1001" r:id="rId67"/>
    <p:sldId id="1004" r:id="rId68"/>
    <p:sldId id="1012" r:id="rId69"/>
    <p:sldId id="1003" r:id="rId70"/>
    <p:sldId id="991" r:id="rId71"/>
    <p:sldId id="1002" r:id="rId72"/>
    <p:sldId id="992" r:id="rId73"/>
    <p:sldId id="1005" r:id="rId74"/>
    <p:sldId id="993" r:id="rId75"/>
    <p:sldId id="994" r:id="rId76"/>
    <p:sldId id="1006" r:id="rId77"/>
    <p:sldId id="1008" r:id="rId78"/>
    <p:sldId id="1011" r:id="rId79"/>
    <p:sldId id="1013" r:id="rId80"/>
    <p:sldId id="1007" r:id="rId81"/>
    <p:sldId id="410" r:id="rId82"/>
    <p:sldId id="747" r:id="rId83"/>
    <p:sldId id="428" r:id="rId84"/>
    <p:sldId id="431" r:id="rId85"/>
    <p:sldId id="349" r:id="rId86"/>
    <p:sldId id="432" r:id="rId87"/>
    <p:sldId id="713" r:id="rId88"/>
    <p:sldId id="434" r:id="rId89"/>
    <p:sldId id="318" r:id="rId90"/>
    <p:sldId id="319" r:id="rId91"/>
    <p:sldId id="973" r:id="rId92"/>
    <p:sldId id="437" r:id="rId93"/>
    <p:sldId id="438" r:id="rId94"/>
    <p:sldId id="714" r:id="rId95"/>
    <p:sldId id="974" r:id="rId96"/>
    <p:sldId id="457" r:id="rId97"/>
    <p:sldId id="715" r:id="rId98"/>
    <p:sldId id="716" r:id="rId99"/>
    <p:sldId id="717" r:id="rId100"/>
    <p:sldId id="718" r:id="rId101"/>
    <p:sldId id="459" r:id="rId102"/>
    <p:sldId id="462" r:id="rId103"/>
    <p:sldId id="461" r:id="rId104"/>
    <p:sldId id="464" r:id="rId105"/>
    <p:sldId id="460" r:id="rId106"/>
    <p:sldId id="463" r:id="rId107"/>
    <p:sldId id="458" r:id="rId108"/>
    <p:sldId id="719" r:id="rId109"/>
    <p:sldId id="720" r:id="rId110"/>
    <p:sldId id="721" r:id="rId111"/>
    <p:sldId id="722" r:id="rId112"/>
    <p:sldId id="723" r:id="rId113"/>
    <p:sldId id="724" r:id="rId114"/>
    <p:sldId id="439" r:id="rId115"/>
    <p:sldId id="440" r:id="rId116"/>
    <p:sldId id="725" r:id="rId117"/>
    <p:sldId id="726" r:id="rId118"/>
    <p:sldId id="727" r:id="rId119"/>
    <p:sldId id="728" r:id="rId120"/>
    <p:sldId id="466" r:id="rId121"/>
    <p:sldId id="467" r:id="rId122"/>
    <p:sldId id="469" r:id="rId123"/>
    <p:sldId id="471" r:id="rId124"/>
    <p:sldId id="468" r:id="rId125"/>
    <p:sldId id="470" r:id="rId126"/>
    <p:sldId id="465" r:id="rId127"/>
    <p:sldId id="729" r:id="rId128"/>
    <p:sldId id="730" r:id="rId129"/>
    <p:sldId id="731" r:id="rId130"/>
    <p:sldId id="732" r:id="rId131"/>
    <p:sldId id="733" r:id="rId132"/>
    <p:sldId id="734" r:id="rId133"/>
    <p:sldId id="735" r:id="rId134"/>
    <p:sldId id="490" r:id="rId135"/>
    <p:sldId id="946" r:id="rId136"/>
    <p:sldId id="272" r:id="rId137"/>
    <p:sldId id="950" r:id="rId138"/>
    <p:sldId id="951" r:id="rId139"/>
    <p:sldId id="952" r:id="rId140"/>
    <p:sldId id="372" r:id="rId141"/>
    <p:sldId id="418" r:id="rId142"/>
    <p:sldId id="376" r:id="rId143"/>
    <p:sldId id="375" r:id="rId144"/>
    <p:sldId id="373" r:id="rId145"/>
    <p:sldId id="274" r:id="rId146"/>
    <p:sldId id="275" r:id="rId147"/>
    <p:sldId id="953" r:id="rId148"/>
    <p:sldId id="954" r:id="rId149"/>
    <p:sldId id="412" r:id="rId150"/>
    <p:sldId id="411" r:id="rId151"/>
    <p:sldId id="955" r:id="rId152"/>
    <p:sldId id="365" r:id="rId153"/>
    <p:sldId id="366" r:id="rId154"/>
    <p:sldId id="371" r:id="rId155"/>
    <p:sldId id="370" r:id="rId156"/>
    <p:sldId id="369" r:id="rId157"/>
    <p:sldId id="361" r:id="rId158"/>
    <p:sldId id="363" r:id="rId159"/>
    <p:sldId id="362" r:id="rId160"/>
    <p:sldId id="367" r:id="rId161"/>
    <p:sldId id="745" r:id="rId162"/>
    <p:sldId id="969" r:id="rId163"/>
    <p:sldId id="970" r:id="rId164"/>
    <p:sldId id="971" r:id="rId165"/>
    <p:sldId id="312" r:id="rId166"/>
    <p:sldId id="267" r:id="rId167"/>
    <p:sldId id="264" r:id="rId168"/>
    <p:sldId id="263" r:id="rId169"/>
    <p:sldId id="265" r:id="rId170"/>
    <p:sldId id="260" r:id="rId171"/>
    <p:sldId id="261" r:id="rId172"/>
    <p:sldId id="259" r:id="rId17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 Barreiro Campos" initials="RBC" lastIdx="1" clrIdx="0">
    <p:extLst>
      <p:ext uri="{19B8F6BF-5375-455C-9EA6-DF929625EA0E}">
        <p15:presenceInfo xmlns:p15="http://schemas.microsoft.com/office/powerpoint/2012/main" userId="S::Rodrigo.Campos@inep.gov.br::f726889b-9ced-4ac9-95ef-33560b0df8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6"/>
    <a:srgbClr val="B9B9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81C60-F0B0-4138-8F2A-D061EF4C0651}" v="39" dt="2024-11-22T14:18:46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microsoft.com/office/2015/10/relationships/revisionInfo" Target="revisionInfo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presProps" Target="presProps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notesMaster" Target="notesMasters/notesMaster1.xml"/><Relationship Id="rId179" Type="http://schemas.openxmlformats.org/officeDocument/2006/relationships/theme" Target="theme/theme1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tableStyles" Target="tableStyles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commentAuthors" Target="commentAuthor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Percentual de Matrículas nas Educação Básica, segundo a dependência administrativa - Brasil - 2020</c:v>
                </c:pt>
              </c:strCache>
            </c:strRef>
          </c:tx>
          <c:dPt>
            <c:idx val="2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BA3-4536-BC76-63DA95CAEBF7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BA3-4536-BC76-63DA95CAEBF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Municipal</c:v>
                </c:pt>
                <c:pt idx="1">
                  <c:v>Estadual</c:v>
                </c:pt>
                <c:pt idx="2">
                  <c:v>Federal</c:v>
                </c:pt>
                <c:pt idx="3">
                  <c:v>Privada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48.4</c:v>
                </c:pt>
                <c:pt idx="1">
                  <c:v>32.1</c:v>
                </c:pt>
                <c:pt idx="2">
                  <c:v>0.9</c:v>
                </c:pt>
                <c:pt idx="3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A3-4536-BC76-63DA95CAEB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69487A4-5B8B-4887-B2E2-C7B9DC7FA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773F-A3D2-48A0-9B1B-961DBE251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BB7DA-FD4D-40C5-AABA-F45971453E10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0F169-3C6C-440B-90B2-C5F6EDDE8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226B4-DBF5-4AC5-93F6-FE84ADCBA7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90F47-59CC-4F88-BA99-CC138100E3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20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9CC0-8459-47B4-9ED9-B4FD478DAC1F}" type="datetimeFigureOut">
              <a:rPr lang="pt-BR" smtClean="0"/>
              <a:t>04/08/2025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D60C-0DD5-4BE1-9FB2-7A7650121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76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9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96186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67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5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0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5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48047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7004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B78AD-E810-4B05-9823-BBFA94B4CC4E}" type="slidenum">
              <a:rPr lang="pt-BR" altLang="pt-BR" sz="1200" b="0" smtClean="0"/>
              <a:pPr eaLnBrk="1" hangingPunct="1"/>
              <a:t>10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07539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89787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530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77480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2010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485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35984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9881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BEC18D-1177-440E-B448-950E74025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45AD588-1E6C-4A0B-AEFA-26F96A50A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43" y="787312"/>
            <a:ext cx="4288774" cy="1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117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E54C4C-8332-4B78-B8BC-9228FB62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56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3627894-846F-46B9-9E92-4ADC6DA36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4177434-D9B8-4E6C-B1BF-BC1C72DA6A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4749" y="199505"/>
            <a:ext cx="5367251" cy="5619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48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8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86E546-2EBC-4819-BFFA-D3A6C6D38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91CA42-8AC5-41D5-9C9D-F2862445309D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21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4A869D0-3679-489B-84A6-E01D8E884B52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79B886-F596-4C50-B9C8-43714FB09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EA5979-07B7-4730-8D0A-8C202FCB2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487159-E370-4F5A-B483-501896791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53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APA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segunda-feira, 4 de agosto de 2025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85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APA SIMP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segunda-feira, 4 de agosto de 2025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800283-3EB3-D094-FD5B-9264CA06160A}"/>
              </a:ext>
            </a:extLst>
          </p:cNvPr>
          <p:cNvSpPr/>
          <p:nvPr userDrawn="1"/>
        </p:nvSpPr>
        <p:spPr>
          <a:xfrm>
            <a:off x="324465" y="216310"/>
            <a:ext cx="11425084" cy="21827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8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343" y="2057477"/>
            <a:ext cx="11707812" cy="38533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349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323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094" y="1115204"/>
            <a:ext cx="11707812" cy="45580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4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0319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2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7F720-31AB-4053-84A1-144738036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840" y="61790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7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1" r:id="rId7"/>
    <p:sldLayoutId id="2147483656" r:id="rId8"/>
    <p:sldLayoutId id="2147483652" r:id="rId9"/>
    <p:sldLayoutId id="2147483655" r:id="rId10"/>
    <p:sldLayoutId id="2147483657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1165169?Search=yes&amp;resultItemClick=true&amp;searchText=Interpreting&amp;searchText=Scales&amp;searchText=Through&amp;searchText=Scale&amp;searchText=Anchoring&amp;searchUri=/action/doBasicSearch?wc%3Don%26amp;Query%3DInterpreting%2BScales%2BThrough%2BScale%2BAnchoring%26amp;group%3Dnone%26amp;acc%3Doff%26amp;fc%3Doff&amp;seq=1#page_scan_tab_contents" TargetMode="External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3.w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hyperlink" Target="https://mecsp.metasix.solutions/porta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3.wmf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imer plano de una regla de madera blanca y amarilla">
            <a:extLst>
              <a:ext uri="{FF2B5EF4-FFF2-40B4-BE49-F238E27FC236}">
                <a16:creationId xmlns:a16="http://schemas.microsoft.com/office/drawing/2014/main" id="{A6E0AFD3-3EF8-987A-CBD8-97A16BAA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9D578-08AE-7432-4E1A-F3FBD0CF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solidFill>
                  <a:schemeClr val="bg1"/>
                </a:solidFill>
              </a:rPr>
              <a:t>Tomando medidas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56B23E-6448-9CA2-CA8B-66F57AF8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>
                <a:solidFill>
                  <a:schemeClr val="bg1"/>
                </a:solidFill>
              </a:rPr>
              <a:t>o Enem na fita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596E7-2897-A852-0336-FC43D246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77EC883E-78B2-40FA-830E-060B9B96EFD6}" type="datetime2">
              <a:rPr lang="pt-BR" sz="900">
                <a:solidFill>
                  <a:schemeClr val="bg1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segunda-feira, 4 de agosto de 2025</a:t>
            </a:fld>
            <a:endParaRPr lang="pt-B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2093687" y="4669677"/>
            <a:ext cx="7825721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Podemos afirmar que Francisca domina esse conhecimento mais do que Eduardo, que acertou quatro itens?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1746"/>
              </p:ext>
            </p:extLst>
          </p:nvPr>
        </p:nvGraphicFramePr>
        <p:xfrm>
          <a:off x="1252500" y="1638261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846"/>
              </p:ext>
            </p:extLst>
          </p:nvPr>
        </p:nvGraphicFramePr>
        <p:xfrm>
          <a:off x="10060414" y="1638261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19723"/>
              </p:ext>
            </p:extLst>
          </p:nvPr>
        </p:nvGraphicFramePr>
        <p:xfrm>
          <a:off x="1252494" y="4246664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6649A8-A79C-CA5A-1682-B88DA1536831}"/>
              </a:ext>
            </a:extLst>
          </p:cNvPr>
          <p:cNvSpPr txBox="1">
            <a:spLocks/>
          </p:cNvSpPr>
          <p:nvPr/>
        </p:nvSpPr>
        <p:spPr>
          <a:xfrm>
            <a:off x="-1" y="1032704"/>
            <a:ext cx="9024937" cy="49212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056" dirty="0"/>
              <a:t>Teste 2 de Ciências, aplicado para outra turma de 9º ano do Ensino Fundamental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FBF6213-6728-A316-7B2A-43A7D7678C71}"/>
              </a:ext>
            </a:extLst>
          </p:cNvPr>
          <p:cNvSpPr/>
          <p:nvPr/>
        </p:nvSpPr>
        <p:spPr>
          <a:xfrm>
            <a:off x="997315" y="1851368"/>
            <a:ext cx="9942185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1360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EB7ABF2-DEE0-8ED0-7BD2-3CD6072D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E5D03FD-08C1-172A-4E9A-F96B00A1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0,08 x 0,07 x 0,97 = 0,0001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2E1B9CAD-CB42-CF09-D121-8D0E17FD8F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AB5FA5EC-28F6-E30A-BDCC-9DDCBF377249}"/>
              </a:ext>
            </a:extLst>
          </p:cNvPr>
          <p:cNvSpPr/>
          <p:nvPr/>
        </p:nvSpPr>
        <p:spPr>
          <a:xfrm>
            <a:off x="6728039" y="1069042"/>
            <a:ext cx="785944" cy="319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8E8C43-5D0D-895D-4A3F-7C947D60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2BD0F4-A039-52BF-ECA7-6699535F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42EF64-940A-4D89-955E-E8777A1EA217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9BF12F-754A-89AE-CAE8-C830E4B1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95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3EFB035-0832-A97E-A7FB-5DD77933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64CE868-DA1E-EB61-6710-DDC116D0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60" y="3103996"/>
            <a:ext cx="4084982" cy="334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0,98 x 0,98 x 0,07 = 0,06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987117EF-7053-FFB9-7BE1-F3402005E1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D7ABB83-7EF8-4BFB-06B1-4E1396C22833}"/>
              </a:ext>
            </a:extLst>
          </p:cNvPr>
          <p:cNvSpPr/>
          <p:nvPr/>
        </p:nvSpPr>
        <p:spPr>
          <a:xfrm>
            <a:off x="9439272" y="306227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D515B0-A94F-8F4C-CCEC-1C79CB40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89446F-DC77-5D66-50AF-DAECB110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A3E18E-1393-4E40-A128-318A2366C566}"/>
              </a:ext>
            </a:extLst>
          </p:cNvPr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15B195-EAAB-22B5-060A-5DE8FDB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188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6C9ECDE-2F89-249A-F3EC-B3F7ECFA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A3B3D9B8-28AB-9D7D-A82A-B4D214B9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696" y="2646828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0,88 x 0,81 x 0,79 x 0,77 x 0,37 = 0,16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8A005A65-BE13-7510-34D2-61BF768B63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43459" y="290741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0238421E-7748-CB8A-BB6C-383F33F65EBF}"/>
              </a:ext>
            </a:extLst>
          </p:cNvPr>
          <p:cNvSpPr/>
          <p:nvPr/>
        </p:nvSpPr>
        <p:spPr>
          <a:xfrm>
            <a:off x="10457816" y="258836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77B7E89-C447-CCA9-F45E-21A1DB58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41B339E-1CDA-86EC-2A09-F26C5266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D04563-DC64-355D-6D67-6852437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C410AF5-E405-F04D-3173-EBE19818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666001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597659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0000F-07BA-4A04-81EE-0CE1E891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51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09D119E-2997-E634-864A-8AD32D3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91128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5A8A4-733E-A6DE-9F9A-2F9EFA95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837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1F3394-E9D4-C8FD-E8C4-384285D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70413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1475AB-DA14-8999-418D-4D53CC2F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351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F4468F6-0B9A-5073-4CFF-21112A18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C2FE5-A0A6-8ADF-F134-AE9CC319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0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013B6669-0B67-AF1A-E05C-666D8DEF923F}"/>
              </a:ext>
            </a:extLst>
          </p:cNvPr>
          <p:cNvSpPr/>
          <p:nvPr/>
        </p:nvSpPr>
        <p:spPr>
          <a:xfrm>
            <a:off x="929965" y="3252785"/>
            <a:ext cx="10231678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902066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FC7EB6-C721-8986-3D03-6A547E13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3AA65-4FCE-EB24-7608-BCB97236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63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36F202C-519F-AB54-4C31-E38DB894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76F58D4-EA24-4193-8CAF-21B9B94550A3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C2E078-9CEE-4D7E-9991-A01A00EE47EF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7D6B57-0CC3-4443-9282-22EFD1DAD549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8C25D-7B26-4469-8840-D4499B4DD7DF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55E29B-2BC7-4C3A-A53F-D53344F76169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216A96-4D9E-4DBD-AFE7-5D99219046B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2101B-5722-8041-9642-18957C39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C189A69E-63B0-F832-B551-D41325E2E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0E80927-FCDB-2A61-8254-5D1823FB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E19331B2-CF65-8DE5-06D8-B6505FB21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ACA518AA-7F3D-7838-5163-7D4FDD60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1DD3ADF3-CA70-1CE3-0A91-CAF19BEF09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507E35A-896E-3FDD-41C6-1FD05EBA0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503007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A933379-5F04-5237-A242-E459F8D12B1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ítulo 10">
            <a:extLst>
              <a:ext uri="{FF2B5EF4-FFF2-40B4-BE49-F238E27FC236}">
                <a16:creationId xmlns:a16="http://schemas.microsoft.com/office/drawing/2014/main" id="{77245B19-80D1-47F0-0C60-3587ED4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93CDE9A-0FD5-5293-0D01-D3D3F32B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1C03534-EE64-4B80-F61F-C4E30F3C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F9AAA45E-D738-E8CC-2223-1DB53E3F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3E9EE-4993-B531-3FB1-CE9D867E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123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61C592F-2B36-567B-A7FD-03E13604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2E630B-B1FB-4A1C-A041-86357E1AA13E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807CB36-DDA6-48C4-A421-8DC75BD3CC49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8D78BB7-C6F8-4EFE-A30B-726B1A727C39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8816-AD3F-47C0-9033-5AA14A2E85F1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E383-BE9C-4722-8888-C2268B4F0702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B6F97-C9DA-4B73-A507-AEEB9DBE2DB5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59A352-28BB-4357-81FB-D20277E94683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53AFDE1-19F0-A922-42D9-472A909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DD50362-07A4-7125-B134-16B72F01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1F87424-3AA8-E1F2-A3BF-9EFB4A90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13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0199934-15E4-5054-A041-C72C73F1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59F8DA-DA51-4514-834C-CE7111D5F140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7D3010-F699-4B87-84AD-3E10B85D145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ADD68-584E-E41F-A98C-9845632B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7" grpId="0" animBg="1"/>
      <p:bldP spid="1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7D76258-9B86-28DB-E145-2A2CC21C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685DE3-CC8C-FFFB-5C3C-A5B1544A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466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CA6BF2A-7E12-181E-B06B-842B1AE3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9CC244F-AF9D-C5A7-DF6D-5C8E5CC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0,97 = 0,02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70C57841-31FD-9BB7-9438-A2ED44E304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606C2C12-905E-DE80-9277-042F4ECD74B6}"/>
              </a:ext>
            </a:extLst>
          </p:cNvPr>
          <p:cNvSpPr/>
          <p:nvPr/>
        </p:nvSpPr>
        <p:spPr>
          <a:xfrm>
            <a:off x="5724592" y="106904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F31EC-320C-D42A-9602-7AE315E9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83548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2692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38DC320-4DAC-46F7-CD63-BB95A4A8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382BA20-070F-52C2-2684-210759BD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976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C057790-6677-05CC-7B8A-4FC491AB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5C73901-3A3A-2887-EC69-96ED07B6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503" y="3124855"/>
            <a:ext cx="2681410" cy="3250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0,01 = 0,01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62996C4A-7523-F0D1-7A78-5AB78ED76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3EE1103-409F-A35D-5547-1F4957E5F070}"/>
              </a:ext>
            </a:extLst>
          </p:cNvPr>
          <p:cNvSpPr/>
          <p:nvPr/>
        </p:nvSpPr>
        <p:spPr>
          <a:xfrm>
            <a:off x="9302632" y="30777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75360E-71BB-FA7B-9A80-66AAD1D6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409A0F-AA2C-6697-BA3C-55AC5176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B7F0F00-7C28-4985-9A41-364C5D51A6F6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E6F258-9F11-3239-D9A2-9EEC4F8C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90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2A4B5CD-CA2E-7834-573C-C4DA113D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B06468E-0E00-679D-DD52-B9B5035D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11396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0,61 x 0,59 x 0,58 = 0,21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9BDEA26D-B713-9D32-B040-836158929D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337455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6A4519-92EA-2CF8-61CB-8649DC6C25D4}"/>
              </a:ext>
            </a:extLst>
          </p:cNvPr>
          <p:cNvSpPr/>
          <p:nvPr/>
        </p:nvSpPr>
        <p:spPr>
          <a:xfrm>
            <a:off x="7970836" y="305550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C518A2F-F17A-40A9-6A0A-4333883A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4975EC-FEC7-BC58-DAEA-19797793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2C96C5-D229-46D0-8447-7DBD10A3F113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DBA8F8-38EF-4CC5-9872-30E0405DE71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A426755-808E-4739-8729-2740155856ED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B368E59-C1AC-F21B-18BA-B52ED0AC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841AEFA-35CE-56E8-7D9A-6F1FD186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8165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9CA00B-23EC-FE83-0092-8D5286A8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08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7E01E3B-8377-DE4C-8B4B-22C2B497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93629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D7C6CF-A8F9-E25D-55B0-8DADEBAB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382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E60757D-B5AE-45E5-974F-37E7CC8F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7947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665654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2DE8B-76D9-9B5B-F0AB-92BE1177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363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1DBD05F-A284-F669-6722-65092B3B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4687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89233-6112-5109-13FA-85F6633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666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334529BB-FBBF-4344-B211-90A5680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06642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B475AF-0E28-B428-FA77-54692C83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4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 altura sem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(uso da TRI nos testes)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43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F0E3B1-2352-933B-96BC-4BD2D4AB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20743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24D04-C96C-31D9-90C8-D35BBEB1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948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C0D81B-770B-6F60-DAF2-1F8457D3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96796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92F70-6283-8432-97FE-27D2295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450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11092D-C559-E05B-DDA6-D83A9922F48B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33178-0651-6709-833E-5907EFDC6252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C9D77D-5FAE-EE76-951B-FC92EE9C7904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ECC82BD8-9404-55ED-DF45-DDE18C79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2943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157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ALTURA x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altLang="pt-BR" dirty="0"/>
              <a:t>Medindo altura com questionário, pode-se comparar a “proficiência” obtida por meio do questionário, com a altura medida pela fita métrica</a:t>
            </a:r>
          </a:p>
          <a:p>
            <a:r>
              <a:rPr lang="pt-BR" altLang="pt-BR" dirty="0"/>
              <a:t>Não há uma fita métrica que meça a proficiência em Ciências da Natureza.</a:t>
            </a:r>
          </a:p>
          <a:p>
            <a:pPr lvl="1"/>
            <a:r>
              <a:rPr lang="pt-BR" altLang="pt-BR" dirty="0"/>
              <a:t>O que representa o “número mágico” que vem no boletim do participante do Enem?</a:t>
            </a:r>
          </a:p>
        </p:txBody>
      </p:sp>
    </p:spTree>
    <p:extLst>
      <p:ext uri="{BB962C8B-B14F-4D97-AF65-F5344CB8AC3E}">
        <p14:creationId xmlns:p14="http://schemas.microsoft.com/office/powerpoint/2010/main" val="29086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488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2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8149757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8207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37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455687" y="1730924"/>
            <a:ext cx="1142458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ts val="588"/>
              </a:spcBef>
              <a:buClr>
                <a:schemeClr val="accent1"/>
              </a:buClr>
              <a:buSzPct val="80000"/>
            </a:pPr>
            <a:r>
              <a:rPr lang="pt-BR" sz="1569" b="0" dirty="0">
                <a:latin typeface="+mj-lt"/>
              </a:rPr>
              <a:t>Oferecem-lhe o banco da frente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401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4516570" y="1705753"/>
            <a:ext cx="1328718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Pega objeto no armário sem usar escada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2157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057662" y="1459020"/>
            <a:ext cx="1269384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Guarda a bagagem no porta-malas do avião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18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5769447" y="1288890"/>
            <a:ext cx="960431" cy="12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69" b="0" dirty="0">
                <a:solidFill>
                  <a:srgbClr val="92D050"/>
                </a:solidFill>
                <a:latin typeface="+mj-lt"/>
              </a:rPr>
              <a:t>Fica na última fileira quando tira foto</a:t>
            </a:r>
            <a:endParaRPr lang="pt-BR" altLang="pt-BR" sz="1569" b="0" dirty="0">
              <a:solidFill>
                <a:srgbClr val="92D050"/>
              </a:solidFill>
              <a:latin typeface="+mj-lt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83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24698" y="1703654"/>
            <a:ext cx="1542810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latin typeface="+mj-lt"/>
              </a:rPr>
              <a:t>Na maioria dos carros se sete desconfortável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97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41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44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3396045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E82D87-640D-1D0E-93E3-99C502157CDE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10">
            <a:extLst>
              <a:ext uri="{FF2B5EF4-FFF2-40B4-BE49-F238E27FC236}">
                <a16:creationId xmlns:a16="http://schemas.microsoft.com/office/drawing/2014/main" id="{0688C2F9-0A17-F5D0-EB7A-B41B32559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EEE17525-137E-BB3D-FE99-19D6EA31DF58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6">
            <a:extLst>
              <a:ext uri="{FF2B5EF4-FFF2-40B4-BE49-F238E27FC236}">
                <a16:creationId xmlns:a16="http://schemas.microsoft.com/office/drawing/2014/main" id="{2578E536-4122-B1D8-2A89-8DED0777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5379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6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F3489E2-94C8-9D5F-3FEE-53A21B1855A6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60CBE4E0-E67D-000F-99F3-BD8152CA0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6" name="Conector de seta reta 11">
            <a:extLst>
              <a:ext uri="{FF2B5EF4-FFF2-40B4-BE49-F238E27FC236}">
                <a16:creationId xmlns:a16="http://schemas.microsoft.com/office/drawing/2014/main" id="{6D2C5804-5565-5EB7-A0A5-93971BED88DD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04549609-1773-1243-7E6E-A7BFF014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40660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E47650-241E-49CF-9E64-A8E971AF1E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34" y="702981"/>
            <a:ext cx="7705799" cy="4976118"/>
          </a:xfrm>
          <a:prstGeom prst="rect">
            <a:avLst/>
          </a:prstGeom>
        </p:spPr>
      </p:pic>
      <p:sp>
        <p:nvSpPr>
          <p:cNvPr id="81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APLICAÇÃO DE UM ITEM</a:t>
            </a: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24DC7A74-FD08-441D-A443-D0D0D7AE418B}"/>
              </a:ext>
            </a:extLst>
          </p:cNvPr>
          <p:cNvSpPr/>
          <p:nvPr/>
        </p:nvSpPr>
        <p:spPr>
          <a:xfrm>
            <a:off x="3573026" y="418436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478D601E-3FA0-40DE-9264-2781603152CA}"/>
              </a:ext>
            </a:extLst>
          </p:cNvPr>
          <p:cNvSpPr/>
          <p:nvPr/>
        </p:nvSpPr>
        <p:spPr>
          <a:xfrm>
            <a:off x="3768958" y="413928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362BE2E9-6435-449C-8FCE-61BE5E364214}"/>
              </a:ext>
            </a:extLst>
          </p:cNvPr>
          <p:cNvSpPr/>
          <p:nvPr/>
        </p:nvSpPr>
        <p:spPr>
          <a:xfrm>
            <a:off x="3997958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767BB22-9C03-488E-9574-9EF1163DDE27}"/>
              </a:ext>
            </a:extLst>
          </p:cNvPr>
          <p:cNvSpPr/>
          <p:nvPr/>
        </p:nvSpPr>
        <p:spPr>
          <a:xfrm>
            <a:off x="4373234" y="418468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CF9E7F27-73C2-4A23-8D40-80198E5CDC00}"/>
              </a:ext>
            </a:extLst>
          </p:cNvPr>
          <p:cNvSpPr/>
          <p:nvPr/>
        </p:nvSpPr>
        <p:spPr>
          <a:xfrm>
            <a:off x="4291443" y="403382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BB726A50-F4B4-49A8-9857-D549A51879DA}"/>
              </a:ext>
            </a:extLst>
          </p:cNvPr>
          <p:cNvSpPr/>
          <p:nvPr/>
        </p:nvSpPr>
        <p:spPr>
          <a:xfrm>
            <a:off x="4200016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F2352C1C-6CB1-41BE-8191-47A950E69C7E}"/>
              </a:ext>
            </a:extLst>
          </p:cNvPr>
          <p:cNvSpPr/>
          <p:nvPr/>
        </p:nvSpPr>
        <p:spPr>
          <a:xfrm>
            <a:off x="4448238" y="396851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445E4C12-F883-4DD4-B77B-A6AFC073247E}"/>
              </a:ext>
            </a:extLst>
          </p:cNvPr>
          <p:cNvSpPr/>
          <p:nvPr/>
        </p:nvSpPr>
        <p:spPr>
          <a:xfrm>
            <a:off x="5158536" y="3984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3AADB18-69F1-43B8-A9BF-6A619A8EDED0}"/>
              </a:ext>
            </a:extLst>
          </p:cNvPr>
          <p:cNvSpPr/>
          <p:nvPr/>
        </p:nvSpPr>
        <p:spPr>
          <a:xfrm>
            <a:off x="4870159" y="401536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FAD23CBA-8FB7-4EC3-A4A4-FADBA8AE7239}"/>
              </a:ext>
            </a:extLst>
          </p:cNvPr>
          <p:cNvSpPr/>
          <p:nvPr/>
        </p:nvSpPr>
        <p:spPr>
          <a:xfrm>
            <a:off x="5076746" y="3856882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AEE8EF1A-5461-4007-B058-E6A736FDE3EB}"/>
              </a:ext>
            </a:extLst>
          </p:cNvPr>
          <p:cNvSpPr/>
          <p:nvPr/>
        </p:nvSpPr>
        <p:spPr>
          <a:xfrm>
            <a:off x="4911843" y="3968513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8E975E48-6AEA-4D1F-8237-491A892DDF4F}"/>
              </a:ext>
            </a:extLst>
          </p:cNvPr>
          <p:cNvSpPr/>
          <p:nvPr/>
        </p:nvSpPr>
        <p:spPr>
          <a:xfrm>
            <a:off x="5309363" y="3875770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89EC4A4-3633-4672-844A-36B808169105}"/>
              </a:ext>
            </a:extLst>
          </p:cNvPr>
          <p:cNvSpPr/>
          <p:nvPr/>
        </p:nvSpPr>
        <p:spPr>
          <a:xfrm>
            <a:off x="5418205" y="357664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C9541F76-F4BF-4803-8CB6-6C0CAB85E17F}"/>
              </a:ext>
            </a:extLst>
          </p:cNvPr>
          <p:cNvSpPr/>
          <p:nvPr/>
        </p:nvSpPr>
        <p:spPr>
          <a:xfrm>
            <a:off x="5767002" y="3280288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6617A6AD-665C-4AA4-9D22-582475BBA08D}"/>
              </a:ext>
            </a:extLst>
          </p:cNvPr>
          <p:cNvSpPr/>
          <p:nvPr/>
        </p:nvSpPr>
        <p:spPr>
          <a:xfrm>
            <a:off x="5601798" y="3612340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C9613A61-E6A6-4363-88A3-9CCBE06BB6BF}"/>
              </a:ext>
            </a:extLst>
          </p:cNvPr>
          <p:cNvSpPr/>
          <p:nvPr/>
        </p:nvSpPr>
        <p:spPr>
          <a:xfrm>
            <a:off x="5952412" y="315955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432839E9-D30F-488E-9EE4-9DC51CE2BCC8}"/>
              </a:ext>
            </a:extLst>
          </p:cNvPr>
          <p:cNvSpPr/>
          <p:nvPr/>
        </p:nvSpPr>
        <p:spPr>
          <a:xfrm>
            <a:off x="5925470" y="332586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0512D4A-033F-468E-AE32-34A05B871F9D}"/>
              </a:ext>
            </a:extLst>
          </p:cNvPr>
          <p:cNvSpPr/>
          <p:nvPr/>
        </p:nvSpPr>
        <p:spPr>
          <a:xfrm>
            <a:off x="6241019" y="287247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19AB4137-1C97-4788-A96F-7F98ECB4D74D}"/>
              </a:ext>
            </a:extLst>
          </p:cNvPr>
          <p:cNvSpPr/>
          <p:nvPr/>
        </p:nvSpPr>
        <p:spPr>
          <a:xfrm>
            <a:off x="6028245" y="29888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F960C5A7-B647-4071-BA57-D5EBE14B82DA}"/>
              </a:ext>
            </a:extLst>
          </p:cNvPr>
          <p:cNvSpPr/>
          <p:nvPr/>
        </p:nvSpPr>
        <p:spPr>
          <a:xfrm>
            <a:off x="6136621" y="2823856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16A9EA03-E36F-4907-ABB1-F404E8CC2BB0}"/>
              </a:ext>
            </a:extLst>
          </p:cNvPr>
          <p:cNvSpPr/>
          <p:nvPr/>
        </p:nvSpPr>
        <p:spPr>
          <a:xfrm>
            <a:off x="6370890" y="272761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AB40A8E8-8794-46E9-829E-8B0961245434}"/>
              </a:ext>
            </a:extLst>
          </p:cNvPr>
          <p:cNvSpPr/>
          <p:nvPr/>
        </p:nvSpPr>
        <p:spPr>
          <a:xfrm>
            <a:off x="7295732" y="1833498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DC8F2811-3E3C-494A-BBA2-2EA0861E3C8E}"/>
              </a:ext>
            </a:extLst>
          </p:cNvPr>
          <p:cNvSpPr/>
          <p:nvPr/>
        </p:nvSpPr>
        <p:spPr>
          <a:xfrm>
            <a:off x="7556974" y="1793465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C610DEAB-9141-4A4D-8F3A-5E70DAE97073}"/>
              </a:ext>
            </a:extLst>
          </p:cNvPr>
          <p:cNvSpPr/>
          <p:nvPr/>
        </p:nvSpPr>
        <p:spPr>
          <a:xfrm>
            <a:off x="6538040" y="239598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CBCC7251-298C-442C-A629-B697B229F4CD}"/>
              </a:ext>
            </a:extLst>
          </p:cNvPr>
          <p:cNvSpPr/>
          <p:nvPr/>
        </p:nvSpPr>
        <p:spPr>
          <a:xfrm>
            <a:off x="6613815" y="24923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4573A020-9B78-4A13-BA39-F88CDC528D8D}"/>
              </a:ext>
            </a:extLst>
          </p:cNvPr>
          <p:cNvSpPr/>
          <p:nvPr/>
        </p:nvSpPr>
        <p:spPr>
          <a:xfrm>
            <a:off x="8814358" y="154697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9BFE51FA-6863-4E3C-A8D8-9C3AAF147B46}"/>
              </a:ext>
            </a:extLst>
          </p:cNvPr>
          <p:cNvSpPr/>
          <p:nvPr/>
        </p:nvSpPr>
        <p:spPr>
          <a:xfrm>
            <a:off x="5391262" y="371808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93FBEEDD-E31B-4A3F-9A18-39FFA0A479AE}"/>
              </a:ext>
            </a:extLst>
          </p:cNvPr>
          <p:cNvSpPr/>
          <p:nvPr/>
        </p:nvSpPr>
        <p:spPr>
          <a:xfrm>
            <a:off x="7672928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27866B2C-12AD-4C9A-AE2F-CD224740B7ED}"/>
              </a:ext>
            </a:extLst>
          </p:cNvPr>
          <p:cNvSpPr/>
          <p:nvPr/>
        </p:nvSpPr>
        <p:spPr>
          <a:xfrm>
            <a:off x="7868860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B3FEE4B5-33D4-4259-896D-30AAA4B58C6E}"/>
              </a:ext>
            </a:extLst>
          </p:cNvPr>
          <p:cNvSpPr/>
          <p:nvPr/>
        </p:nvSpPr>
        <p:spPr>
          <a:xfrm>
            <a:off x="8315958" y="15920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FCD6C369-5041-4E39-AED6-952D563FC41C}"/>
              </a:ext>
            </a:extLst>
          </p:cNvPr>
          <p:cNvSpPr/>
          <p:nvPr/>
        </p:nvSpPr>
        <p:spPr>
          <a:xfrm>
            <a:off x="8079460" y="148670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EF4435F1-E97D-4FC4-B43E-7641685DEDA1}"/>
              </a:ext>
            </a:extLst>
          </p:cNvPr>
          <p:cNvSpPr/>
          <p:nvPr/>
        </p:nvSpPr>
        <p:spPr>
          <a:xfrm>
            <a:off x="8642511" y="15469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0C6742CB-47BB-49E0-AF50-07167FDE24A2}"/>
              </a:ext>
            </a:extLst>
          </p:cNvPr>
          <p:cNvSpPr/>
          <p:nvPr/>
        </p:nvSpPr>
        <p:spPr>
          <a:xfrm>
            <a:off x="5711387" y="351133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31E59D07-FE08-4503-B3E9-237CE8B56C36}"/>
              </a:ext>
            </a:extLst>
          </p:cNvPr>
          <p:cNvSpPr/>
          <p:nvPr/>
        </p:nvSpPr>
        <p:spPr>
          <a:xfrm>
            <a:off x="6789726" y="227043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4E1F118B-C8C5-4920-ADCA-A66D79A14849}"/>
              </a:ext>
            </a:extLst>
          </p:cNvPr>
          <p:cNvSpPr/>
          <p:nvPr/>
        </p:nvSpPr>
        <p:spPr>
          <a:xfrm>
            <a:off x="6773247" y="24212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9D0EB670-5643-4323-A93C-BAF79BC56D73}"/>
              </a:ext>
            </a:extLst>
          </p:cNvPr>
          <p:cNvSpPr/>
          <p:nvPr/>
        </p:nvSpPr>
        <p:spPr>
          <a:xfrm>
            <a:off x="6920347" y="2074505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8" name="Elipse 177">
            <a:extLst>
              <a:ext uri="{FF2B5EF4-FFF2-40B4-BE49-F238E27FC236}">
                <a16:creationId xmlns:a16="http://schemas.microsoft.com/office/drawing/2014/main" id="{F5CA5101-9755-4C69-9A03-99918D4B7EDC}"/>
              </a:ext>
            </a:extLst>
          </p:cNvPr>
          <p:cNvSpPr/>
          <p:nvPr/>
        </p:nvSpPr>
        <p:spPr>
          <a:xfrm>
            <a:off x="6773247" y="21924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7B11BE64-3148-4FE6-B963-E16996AA2DE1}"/>
              </a:ext>
            </a:extLst>
          </p:cNvPr>
          <p:cNvSpPr/>
          <p:nvPr/>
        </p:nvSpPr>
        <p:spPr>
          <a:xfrm>
            <a:off x="7107404" y="187857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86F0858A-1D7D-4F78-A6A9-04A9E64B4F2E}"/>
              </a:ext>
            </a:extLst>
          </p:cNvPr>
          <p:cNvSpPr/>
          <p:nvPr/>
        </p:nvSpPr>
        <p:spPr>
          <a:xfrm>
            <a:off x="6920347" y="2139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3ADFAEE8-5D9D-4FBA-B2A1-6EDF8AA3F0CB}"/>
              </a:ext>
            </a:extLst>
          </p:cNvPr>
          <p:cNvSpPr/>
          <p:nvPr/>
        </p:nvSpPr>
        <p:spPr>
          <a:xfrm>
            <a:off x="4569166" y="398874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C6E15151-C53F-40B2-89EB-A340CDD89B30}"/>
              </a:ext>
            </a:extLst>
          </p:cNvPr>
          <p:cNvSpPr/>
          <p:nvPr/>
        </p:nvSpPr>
        <p:spPr>
          <a:xfrm>
            <a:off x="4552685" y="41269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9EBB873F-3D12-43D7-9306-2C5B5731A8D7}"/>
              </a:ext>
            </a:extLst>
          </p:cNvPr>
          <p:cNvSpPr/>
          <p:nvPr/>
        </p:nvSpPr>
        <p:spPr>
          <a:xfrm>
            <a:off x="4699788" y="390320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4" name="Elipse 183">
            <a:extLst>
              <a:ext uri="{FF2B5EF4-FFF2-40B4-BE49-F238E27FC236}">
                <a16:creationId xmlns:a16="http://schemas.microsoft.com/office/drawing/2014/main" id="{2663CD44-384E-49FD-91F1-2EC8E0134700}"/>
              </a:ext>
            </a:extLst>
          </p:cNvPr>
          <p:cNvSpPr/>
          <p:nvPr/>
        </p:nvSpPr>
        <p:spPr>
          <a:xfrm>
            <a:off x="5222273" y="370727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04EF0950-F3D3-4781-A808-B29FE36C9E11}"/>
              </a:ext>
            </a:extLst>
          </p:cNvPr>
          <p:cNvSpPr/>
          <p:nvPr/>
        </p:nvSpPr>
        <p:spPr>
          <a:xfrm>
            <a:off x="6969179" y="199656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D60B6458-BA85-4E31-8A62-E78F46CF10A1}"/>
              </a:ext>
            </a:extLst>
          </p:cNvPr>
          <p:cNvSpPr/>
          <p:nvPr/>
        </p:nvSpPr>
        <p:spPr>
          <a:xfrm>
            <a:off x="7116279" y="194388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2676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Em uma sentença, o que o item demanda do participante?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83873" y="3662111"/>
            <a:ext cx="9024255" cy="54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938" dirty="0">
                <a:solidFill>
                  <a:schemeClr val="accent3"/>
                </a:solidFill>
              </a:rPr>
              <a:t>Operação cognitiva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0070C0"/>
                </a:solidFill>
              </a:rPr>
              <a:t>Objeto do conhecimento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FF0000"/>
                </a:solidFill>
              </a:rPr>
              <a:t>Contexto</a:t>
            </a:r>
            <a:endParaRPr lang="pt-BR" sz="2938" dirty="0"/>
          </a:p>
        </p:txBody>
      </p:sp>
    </p:spTree>
    <p:extLst>
      <p:ext uri="{BB962C8B-B14F-4D97-AF65-F5344CB8AC3E}">
        <p14:creationId xmlns:p14="http://schemas.microsoft.com/office/powerpoint/2010/main" val="8347051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089150"/>
            <a:ext cx="9307513" cy="38782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pt-BR" b="1" dirty="0">
                <a:solidFill>
                  <a:schemeClr val="accent3"/>
                </a:solidFill>
              </a:rPr>
              <a:t>Operação cognitiva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- deve traduzir as ações requeridas ao respondente para que ele resolva a situação-problema proposta pelo item.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0070C0"/>
                </a:solidFill>
              </a:rPr>
              <a:t>Objeto do conhecimento</a:t>
            </a:r>
            <a:r>
              <a:rPr lang="pt-BR" altLang="pt-BR" dirty="0"/>
              <a:t> - refere-se aos conhecimentos que estão sendo solicitados ou mobilizados pelo/no item para que o respondente execute a operação cognitiva visando sua resolução.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FF0000"/>
                </a:solidFill>
              </a:rPr>
              <a:t>Contexto</a:t>
            </a:r>
            <a:r>
              <a:rPr lang="pt-BR" altLang="pt-BR" dirty="0"/>
              <a:t> - refere-se à situação para a qual o item transporta o respondente para que ele resolva então o que está sendo proposto.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18391" y="1194541"/>
            <a:ext cx="7261705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350" dirty="0">
                <a:solidFill>
                  <a:schemeClr val="accent3"/>
                </a:solidFill>
              </a:rPr>
              <a:t>Operação cognitiva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0070C0"/>
                </a:solidFill>
              </a:rPr>
              <a:t>Objeto do conhecimento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FF0000"/>
                </a:solidFill>
              </a:rPr>
              <a:t>Contexto</a:t>
            </a:r>
            <a:endParaRPr lang="pt-BR" sz="2350" dirty="0"/>
          </a:p>
        </p:txBody>
      </p:sp>
    </p:spTree>
    <p:extLst>
      <p:ext uri="{BB962C8B-B14F-4D97-AF65-F5344CB8AC3E}">
        <p14:creationId xmlns:p14="http://schemas.microsoft.com/office/powerpoint/2010/main" val="408453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133873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023796" y="1385098"/>
            <a:ext cx="192124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01D114-9CD5-4146-3E89-A60B20C7F93F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CEA89F75-32EF-AAAD-985B-FF731ED1A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8" name="Conector de seta reta 11">
            <a:extLst>
              <a:ext uri="{FF2B5EF4-FFF2-40B4-BE49-F238E27FC236}">
                <a16:creationId xmlns:a16="http://schemas.microsoft.com/office/drawing/2014/main" id="{B34BF926-7AB9-BC8F-B42D-2D79A6579B0F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CF8BDA5C-8A11-B5BD-6DC5-17FCED4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1937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5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134916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029866" y="1385098"/>
            <a:ext cx="198048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DFFB7E-51EB-1B50-D2B3-B6DF67CD066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3492A4C4-0CDA-BB6F-D477-F24718AB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696E0393-BE22-EEA1-CBB7-B55CABF7FB15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6">
            <a:extLst>
              <a:ext uri="{FF2B5EF4-FFF2-40B4-BE49-F238E27FC236}">
                <a16:creationId xmlns:a16="http://schemas.microsoft.com/office/drawing/2014/main" id="{97614B75-97E2-F86F-06E8-CA0C4FFC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0365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  <p:sp>
        <p:nvSpPr>
          <p:cNvPr id="3" name="Texto Explicativo: Linha 2">
            <a:extLst>
              <a:ext uri="{FF2B5EF4-FFF2-40B4-BE49-F238E27FC236}">
                <a16:creationId xmlns:a16="http://schemas.microsoft.com/office/drawing/2014/main" id="{35ECB8E3-EE63-F73F-F8F0-B36A60C46111}"/>
              </a:ext>
            </a:extLst>
          </p:cNvPr>
          <p:cNvSpPr/>
          <p:nvPr/>
        </p:nvSpPr>
        <p:spPr>
          <a:xfrm>
            <a:off x="7002884" y="4022587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Sem pegadinhas nas alternativas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9DDB7350-B5FC-228E-B8F6-8B0FAE49EF69}"/>
              </a:ext>
            </a:extLst>
          </p:cNvPr>
          <p:cNvSpPr/>
          <p:nvPr/>
        </p:nvSpPr>
        <p:spPr>
          <a:xfrm>
            <a:off x="7002883" y="4923975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Deve medir aquilo que dizemos que estamos medindo</a:t>
            </a: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FD5D93AA-97FB-B48A-CFAD-FC7F5E568BE0}"/>
              </a:ext>
            </a:extLst>
          </p:cNvPr>
          <p:cNvSpPr/>
          <p:nvPr/>
        </p:nvSpPr>
        <p:spPr>
          <a:xfrm>
            <a:off x="7001006" y="2743786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Informações desnecessárias podem trazer outra dimensão para o teste</a:t>
            </a:r>
          </a:p>
        </p:txBody>
      </p:sp>
    </p:spTree>
    <p:extLst>
      <p:ext uri="{BB962C8B-B14F-4D97-AF65-F5344CB8AC3E}">
        <p14:creationId xmlns:p14="http://schemas.microsoft.com/office/powerpoint/2010/main" val="26151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665763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03728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7626274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087857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3AAE58E9-0910-CDAE-84D1-85F8A849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34990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594748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140 a 160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2813584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20 a 40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646637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60 a 80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20692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100 a 120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E40019-3E60-8CB4-AD4E-5A7F34D668A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11">
            <a:extLst>
              <a:ext uri="{FF2B5EF4-FFF2-40B4-BE49-F238E27FC236}">
                <a16:creationId xmlns:a16="http://schemas.microsoft.com/office/drawing/2014/main" id="{632FB016-BBD3-C157-2BD0-3CA49761395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10">
            <a:extLst>
              <a:ext uri="{FF2B5EF4-FFF2-40B4-BE49-F238E27FC236}">
                <a16:creationId xmlns:a16="http://schemas.microsoft.com/office/drawing/2014/main" id="{F5C99C12-195A-C5FD-4400-82C28E5CD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817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65446" y="828993"/>
            <a:ext cx="2279965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18486" y="989421"/>
            <a:ext cx="2046960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4" name="Conector de seta reta 9">
            <a:extLst>
              <a:ext uri="{FF2B5EF4-FFF2-40B4-BE49-F238E27FC236}">
                <a16:creationId xmlns:a16="http://schemas.microsoft.com/office/drawing/2014/main" id="{CF933133-B0E6-1DD5-0123-FA76C0A5B47C}"/>
              </a:ext>
            </a:extLst>
          </p:cNvPr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7D61DF77-A148-FCB0-19D7-62E01A2024AA}"/>
              </a:ext>
            </a:extLst>
          </p:cNvPr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21">
            <a:extLst>
              <a:ext uri="{FF2B5EF4-FFF2-40B4-BE49-F238E27FC236}">
                <a16:creationId xmlns:a16="http://schemas.microsoft.com/office/drawing/2014/main" id="{8059A2B2-EE8E-7C20-FF9E-C2F2DC1C0BEC}"/>
              </a:ext>
            </a:extLst>
          </p:cNvPr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24">
            <a:extLst>
              <a:ext uri="{FF2B5EF4-FFF2-40B4-BE49-F238E27FC236}">
                <a16:creationId xmlns:a16="http://schemas.microsoft.com/office/drawing/2014/main" id="{B5B66E04-3C50-CDAE-5025-1F5C441A44F5}"/>
              </a:ext>
            </a:extLst>
          </p:cNvPr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1">
            <a:extLst>
              <a:ext uri="{FF2B5EF4-FFF2-40B4-BE49-F238E27FC236}">
                <a16:creationId xmlns:a16="http://schemas.microsoft.com/office/drawing/2014/main" id="{D06938FF-A928-57E2-E443-D987B3B027B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D3C9C7-C5A0-AD11-8097-EA01EC77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7666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tângulo 13">
            <a:extLst>
              <a:ext uri="{FF2B5EF4-FFF2-40B4-BE49-F238E27FC236}">
                <a16:creationId xmlns:a16="http://schemas.microsoft.com/office/drawing/2014/main" id="{F7F40417-083C-9B09-BF1B-64FE1AAF4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649" y="2678290"/>
            <a:ext cx="78494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04073716-E47D-8C97-F88F-F14B56ACC6AD}"/>
              </a:ext>
            </a:extLst>
          </p:cNvPr>
          <p:cNvCxnSpPr/>
          <p:nvPr/>
        </p:nvCxnSpPr>
        <p:spPr>
          <a:xfrm>
            <a:off x="32557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15">
            <a:extLst>
              <a:ext uri="{FF2B5EF4-FFF2-40B4-BE49-F238E27FC236}">
                <a16:creationId xmlns:a16="http://schemas.microsoft.com/office/drawing/2014/main" id="{A9DBA4BE-3FA9-6104-5BD4-9AA7CE9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023" y="2678290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8" name="Conector de seta reta 21">
            <a:extLst>
              <a:ext uri="{FF2B5EF4-FFF2-40B4-BE49-F238E27FC236}">
                <a16:creationId xmlns:a16="http://schemas.microsoft.com/office/drawing/2014/main" id="{63B59FFD-0AED-FE63-C85F-6293A7476D30}"/>
              </a:ext>
            </a:extLst>
          </p:cNvPr>
          <p:cNvCxnSpPr>
            <a:cxnSpLocks/>
          </p:cNvCxnSpPr>
          <p:nvPr/>
        </p:nvCxnSpPr>
        <p:spPr>
          <a:xfrm>
            <a:off x="51764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19">
            <a:extLst>
              <a:ext uri="{FF2B5EF4-FFF2-40B4-BE49-F238E27FC236}">
                <a16:creationId xmlns:a16="http://schemas.microsoft.com/office/drawing/2014/main" id="{C33CA07D-AD54-F0B5-0D5B-DF1CA9B1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75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/>
          </a:p>
        </p:txBody>
      </p:sp>
      <p:cxnSp>
        <p:nvCxnSpPr>
          <p:cNvPr id="11" name="Conector de seta reta 24">
            <a:extLst>
              <a:ext uri="{FF2B5EF4-FFF2-40B4-BE49-F238E27FC236}">
                <a16:creationId xmlns:a16="http://schemas.microsoft.com/office/drawing/2014/main" id="{CBB2735A-2866-9F96-48EF-D75529E3A866}"/>
              </a:ext>
            </a:extLst>
          </p:cNvPr>
          <p:cNvCxnSpPr>
            <a:cxnSpLocks/>
          </p:cNvCxnSpPr>
          <p:nvPr/>
        </p:nvCxnSpPr>
        <p:spPr>
          <a:xfrm>
            <a:off x="7096056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5">
            <a:extLst>
              <a:ext uri="{FF2B5EF4-FFF2-40B4-BE49-F238E27FC236}">
                <a16:creationId xmlns:a16="http://schemas.microsoft.com/office/drawing/2014/main" id="{FCAA8F95-812B-9EA3-26CA-C1F84790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676" y="2676807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2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125A58B7-6F37-74F0-0DD2-053836093B05}"/>
              </a:ext>
            </a:extLst>
          </p:cNvPr>
          <p:cNvCxnSpPr>
            <a:cxnSpLocks/>
          </p:cNvCxnSpPr>
          <p:nvPr/>
        </p:nvCxnSpPr>
        <p:spPr>
          <a:xfrm>
            <a:off x="4276085" y="3093762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9">
            <a:extLst>
              <a:ext uri="{FF2B5EF4-FFF2-40B4-BE49-F238E27FC236}">
                <a16:creationId xmlns:a16="http://schemas.microsoft.com/office/drawing/2014/main" id="{6428E193-D138-07DB-52BA-603E8E4B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01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</a:t>
            </a:r>
            <a:endParaRPr lang="pt-BR" altLang="pt-BR" sz="1566" dirty="0"/>
          </a:p>
        </p:txBody>
      </p:sp>
      <p:cxnSp>
        <p:nvCxnSpPr>
          <p:cNvPr id="15" name="Conector de seta reta 24">
            <a:extLst>
              <a:ext uri="{FF2B5EF4-FFF2-40B4-BE49-F238E27FC236}">
                <a16:creationId xmlns:a16="http://schemas.microsoft.com/office/drawing/2014/main" id="{E6B4E58E-6BF9-9FB3-6EF9-9412861CD8BB}"/>
              </a:ext>
            </a:extLst>
          </p:cNvPr>
          <p:cNvCxnSpPr>
            <a:cxnSpLocks/>
          </p:cNvCxnSpPr>
          <p:nvPr/>
        </p:nvCxnSpPr>
        <p:spPr>
          <a:xfrm>
            <a:off x="615698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9">
            <a:extLst>
              <a:ext uri="{FF2B5EF4-FFF2-40B4-BE49-F238E27FC236}">
                <a16:creationId xmlns:a16="http://schemas.microsoft.com/office/drawing/2014/main" id="{E886079E-EF79-8A4B-1D58-F8DDFECA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36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</a:t>
            </a:r>
            <a:endParaRPr lang="pt-BR" altLang="pt-BR" sz="1566" dirty="0"/>
          </a:p>
        </p:txBody>
      </p:sp>
      <p:cxnSp>
        <p:nvCxnSpPr>
          <p:cNvPr id="17" name="Conector de seta reta 24">
            <a:extLst>
              <a:ext uri="{FF2B5EF4-FFF2-40B4-BE49-F238E27FC236}">
                <a16:creationId xmlns:a16="http://schemas.microsoft.com/office/drawing/2014/main" id="{FBE2003B-262F-9887-994D-42EBD89D0409}"/>
              </a:ext>
            </a:extLst>
          </p:cNvPr>
          <p:cNvCxnSpPr>
            <a:cxnSpLocks/>
          </p:cNvCxnSpPr>
          <p:nvPr/>
        </p:nvCxnSpPr>
        <p:spPr>
          <a:xfrm>
            <a:off x="8078517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9">
            <a:extLst>
              <a:ext uri="{FF2B5EF4-FFF2-40B4-BE49-F238E27FC236}">
                <a16:creationId xmlns:a16="http://schemas.microsoft.com/office/drawing/2014/main" id="{709A3701-F0CA-EA2F-FD87-BA5D975B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597" y="2678262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/>
          </a:p>
        </p:txBody>
      </p:sp>
      <p:cxnSp>
        <p:nvCxnSpPr>
          <p:cNvPr id="20" name="Conector de seta reta 24">
            <a:extLst>
              <a:ext uri="{FF2B5EF4-FFF2-40B4-BE49-F238E27FC236}">
                <a16:creationId xmlns:a16="http://schemas.microsoft.com/office/drawing/2014/main" id="{00C28442-08CE-E81A-8F45-B0970D8CC0AE}"/>
              </a:ext>
            </a:extLst>
          </p:cNvPr>
          <p:cNvCxnSpPr>
            <a:cxnSpLocks/>
          </p:cNvCxnSpPr>
          <p:nvPr/>
        </p:nvCxnSpPr>
        <p:spPr>
          <a:xfrm>
            <a:off x="9060978" y="3096701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710489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48454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8073535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535118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080826E4-A4AF-675F-765F-2D10B9EC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1094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6DC437C-2D89-EFB4-5A51-F0439D3F7DA0}"/>
              </a:ext>
            </a:extLst>
          </p:cNvPr>
          <p:cNvGrpSpPr/>
          <p:nvPr/>
        </p:nvGrpSpPr>
        <p:grpSpPr>
          <a:xfrm>
            <a:off x="2392188" y="707205"/>
            <a:ext cx="7705799" cy="4976118"/>
            <a:chOff x="1931152" y="1627320"/>
            <a:chExt cx="7705799" cy="4976118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12D9911-B69D-40F4-891B-9492F86EC8DB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152" y="1627320"/>
              <a:ext cx="7705799" cy="4976118"/>
            </a:xfrm>
            <a:prstGeom prst="rect">
              <a:avLst/>
            </a:prstGeom>
          </p:spPr>
        </p:pic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4098DBA4-2C20-44BB-AC3C-32CBAA0A4E64}"/>
                </a:ext>
              </a:extLst>
            </p:cNvPr>
            <p:cNvSpPr/>
            <p:nvPr/>
          </p:nvSpPr>
          <p:spPr>
            <a:xfrm>
              <a:off x="3105888" y="510870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80CD339-9111-4FEC-80C2-E1DD13FF532E}"/>
                </a:ext>
              </a:extLst>
            </p:cNvPr>
            <p:cNvSpPr/>
            <p:nvPr/>
          </p:nvSpPr>
          <p:spPr>
            <a:xfrm>
              <a:off x="3301820" y="5063626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DF91BEAA-5635-4A37-B7E3-D76059C2B1D1}"/>
                </a:ext>
              </a:extLst>
            </p:cNvPr>
            <p:cNvSpPr/>
            <p:nvPr/>
          </p:nvSpPr>
          <p:spPr>
            <a:xfrm>
              <a:off x="3530820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26519E53-819F-49B8-A8A7-4FC8A2069981}"/>
                </a:ext>
              </a:extLst>
            </p:cNvPr>
            <p:cNvSpPr/>
            <p:nvPr/>
          </p:nvSpPr>
          <p:spPr>
            <a:xfrm>
              <a:off x="3906096" y="510902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35C967A-2E20-482D-8C67-4435B3AC3388}"/>
                </a:ext>
              </a:extLst>
            </p:cNvPr>
            <p:cNvSpPr/>
            <p:nvPr/>
          </p:nvSpPr>
          <p:spPr>
            <a:xfrm>
              <a:off x="3824305" y="495816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7DA8B22A-B9D0-4F76-A780-707820016322}"/>
                </a:ext>
              </a:extLst>
            </p:cNvPr>
            <p:cNvSpPr/>
            <p:nvPr/>
          </p:nvSpPr>
          <p:spPr>
            <a:xfrm>
              <a:off x="3732878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5CB1462C-2693-4672-A2EC-3F63D380DD08}"/>
                </a:ext>
              </a:extLst>
            </p:cNvPr>
            <p:cNvSpPr/>
            <p:nvPr/>
          </p:nvSpPr>
          <p:spPr>
            <a:xfrm>
              <a:off x="3981100" y="489285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349B5EF0-B147-44FB-A89A-6F197A290109}"/>
                </a:ext>
              </a:extLst>
            </p:cNvPr>
            <p:cNvSpPr/>
            <p:nvPr/>
          </p:nvSpPr>
          <p:spPr>
            <a:xfrm>
              <a:off x="4691398" y="4909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4E309338-5374-4D22-A529-68F32F88F54A}"/>
                </a:ext>
              </a:extLst>
            </p:cNvPr>
            <p:cNvSpPr/>
            <p:nvPr/>
          </p:nvSpPr>
          <p:spPr>
            <a:xfrm>
              <a:off x="4403021" y="493970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96E829F2-2F88-4341-BFB3-A0AFA2C8D462}"/>
                </a:ext>
              </a:extLst>
            </p:cNvPr>
            <p:cNvSpPr/>
            <p:nvPr/>
          </p:nvSpPr>
          <p:spPr>
            <a:xfrm>
              <a:off x="4609608" y="4781221"/>
              <a:ext cx="48832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4F90D0E-0784-433F-9F76-DA11B61BE5AC}"/>
                </a:ext>
              </a:extLst>
            </p:cNvPr>
            <p:cNvSpPr/>
            <p:nvPr/>
          </p:nvSpPr>
          <p:spPr>
            <a:xfrm>
              <a:off x="4444705" y="4892852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8C509071-9FA3-44AE-A3C1-9FDFD9403ABC}"/>
                </a:ext>
              </a:extLst>
            </p:cNvPr>
            <p:cNvSpPr/>
            <p:nvPr/>
          </p:nvSpPr>
          <p:spPr>
            <a:xfrm>
              <a:off x="4842225" y="4800109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50D110B-D7B2-4556-A939-1EEEAC004C80}"/>
                </a:ext>
              </a:extLst>
            </p:cNvPr>
            <p:cNvSpPr/>
            <p:nvPr/>
          </p:nvSpPr>
          <p:spPr>
            <a:xfrm>
              <a:off x="4951067" y="450098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E803E20-B2D1-4CD4-9674-0B2C58A336C1}"/>
                </a:ext>
              </a:extLst>
            </p:cNvPr>
            <p:cNvSpPr/>
            <p:nvPr/>
          </p:nvSpPr>
          <p:spPr>
            <a:xfrm>
              <a:off x="5299864" y="4204627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BAA5CBD5-AA1F-4C91-8A4C-DE4ECB8393F2}"/>
                </a:ext>
              </a:extLst>
            </p:cNvPr>
            <p:cNvSpPr/>
            <p:nvPr/>
          </p:nvSpPr>
          <p:spPr>
            <a:xfrm>
              <a:off x="5134660" y="4536679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112AD4C6-5FBA-4CBB-95A8-41125FCDB9A5}"/>
                </a:ext>
              </a:extLst>
            </p:cNvPr>
            <p:cNvSpPr/>
            <p:nvPr/>
          </p:nvSpPr>
          <p:spPr>
            <a:xfrm>
              <a:off x="5485274" y="408389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F21291DF-53C6-4EC9-9CCF-06CA264B2681}"/>
                </a:ext>
              </a:extLst>
            </p:cNvPr>
            <p:cNvSpPr/>
            <p:nvPr/>
          </p:nvSpPr>
          <p:spPr>
            <a:xfrm>
              <a:off x="5458332" y="4250201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D6B8299-3D26-4588-878A-89A335BE2942}"/>
                </a:ext>
              </a:extLst>
            </p:cNvPr>
            <p:cNvSpPr/>
            <p:nvPr/>
          </p:nvSpPr>
          <p:spPr>
            <a:xfrm>
              <a:off x="5773881" y="3796815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D67BF8B1-9933-4A34-AA3E-65427147D04D}"/>
                </a:ext>
              </a:extLst>
            </p:cNvPr>
            <p:cNvSpPr/>
            <p:nvPr/>
          </p:nvSpPr>
          <p:spPr>
            <a:xfrm>
              <a:off x="5561107" y="3913192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FD642DF9-4360-40BC-9562-D29F1E9BD98B}"/>
                </a:ext>
              </a:extLst>
            </p:cNvPr>
            <p:cNvSpPr/>
            <p:nvPr/>
          </p:nvSpPr>
          <p:spPr>
            <a:xfrm>
              <a:off x="5669483" y="3748195"/>
              <a:ext cx="47147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FC9E416-4FB6-4031-A0BB-97F78938E766}"/>
                </a:ext>
              </a:extLst>
            </p:cNvPr>
            <p:cNvSpPr/>
            <p:nvPr/>
          </p:nvSpPr>
          <p:spPr>
            <a:xfrm>
              <a:off x="5903752" y="365195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2A0D7F1-CE2C-4E7F-86D1-6D75EA601A87}"/>
                </a:ext>
              </a:extLst>
            </p:cNvPr>
            <p:cNvSpPr/>
            <p:nvPr/>
          </p:nvSpPr>
          <p:spPr>
            <a:xfrm>
              <a:off x="6828594" y="2757837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EDB2336B-0352-4076-A003-CF4D734A7B19}"/>
                </a:ext>
              </a:extLst>
            </p:cNvPr>
            <p:cNvSpPr/>
            <p:nvPr/>
          </p:nvSpPr>
          <p:spPr>
            <a:xfrm>
              <a:off x="7089836" y="2717804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AD4D5669-6BF4-4250-85C6-84B44E183CAA}"/>
                </a:ext>
              </a:extLst>
            </p:cNvPr>
            <p:cNvSpPr/>
            <p:nvPr/>
          </p:nvSpPr>
          <p:spPr>
            <a:xfrm>
              <a:off x="6070902" y="332032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F6D3CE6D-42E2-42D0-B061-9007EC469532}"/>
                </a:ext>
              </a:extLst>
            </p:cNvPr>
            <p:cNvSpPr/>
            <p:nvPr/>
          </p:nvSpPr>
          <p:spPr>
            <a:xfrm>
              <a:off x="6146677" y="34166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84E932E-C062-4DA2-89F2-4EBFB89D7638}"/>
                </a:ext>
              </a:extLst>
            </p:cNvPr>
            <p:cNvSpPr/>
            <p:nvPr/>
          </p:nvSpPr>
          <p:spPr>
            <a:xfrm>
              <a:off x="8347220" y="247131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4D6BFA5D-D1D2-40D6-B6AE-80B16CE240C7}"/>
                </a:ext>
              </a:extLst>
            </p:cNvPr>
            <p:cNvSpPr/>
            <p:nvPr/>
          </p:nvSpPr>
          <p:spPr>
            <a:xfrm>
              <a:off x="4924124" y="4642428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2" name="Elipse 121">
              <a:extLst>
                <a:ext uri="{FF2B5EF4-FFF2-40B4-BE49-F238E27FC236}">
                  <a16:creationId xmlns:a16="http://schemas.microsoft.com/office/drawing/2014/main" id="{DEFAEF5A-09F2-4F34-BCFF-13B8DA38B635}"/>
                </a:ext>
              </a:extLst>
            </p:cNvPr>
            <p:cNvSpPr/>
            <p:nvPr/>
          </p:nvSpPr>
          <p:spPr>
            <a:xfrm>
              <a:off x="7205790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7FDB35D0-A76E-4B72-97C2-F00F7ABFB1C5}"/>
                </a:ext>
              </a:extLst>
            </p:cNvPr>
            <p:cNvSpPr/>
            <p:nvPr/>
          </p:nvSpPr>
          <p:spPr>
            <a:xfrm>
              <a:off x="7401722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D54313E7-27A8-48F7-9ECD-D2EFF4565602}"/>
                </a:ext>
              </a:extLst>
            </p:cNvPr>
            <p:cNvSpPr/>
            <p:nvPr/>
          </p:nvSpPr>
          <p:spPr>
            <a:xfrm>
              <a:off x="7848820" y="25163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274C9C4A-0F5D-4673-A1AB-9B96CBD6CCB4}"/>
                </a:ext>
              </a:extLst>
            </p:cNvPr>
            <p:cNvSpPr/>
            <p:nvPr/>
          </p:nvSpPr>
          <p:spPr>
            <a:xfrm>
              <a:off x="7612322" y="241104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DFA5FB04-856C-49D5-94C4-0044EAE66DA9}"/>
                </a:ext>
              </a:extLst>
            </p:cNvPr>
            <p:cNvSpPr/>
            <p:nvPr/>
          </p:nvSpPr>
          <p:spPr>
            <a:xfrm>
              <a:off x="8175373" y="247131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42FFC1AE-14CB-43DB-833F-7D39B78B4058}"/>
                </a:ext>
              </a:extLst>
            </p:cNvPr>
            <p:cNvSpPr/>
            <p:nvPr/>
          </p:nvSpPr>
          <p:spPr>
            <a:xfrm>
              <a:off x="5244249" y="443567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736AA7-DD27-448B-844C-DFFCBFF9FF5B}"/>
                </a:ext>
              </a:extLst>
            </p:cNvPr>
            <p:cNvSpPr/>
            <p:nvPr/>
          </p:nvSpPr>
          <p:spPr>
            <a:xfrm>
              <a:off x="6322588" y="319477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EF485A8-EE8A-4349-9B75-88610F54BA74}"/>
                </a:ext>
              </a:extLst>
            </p:cNvPr>
            <p:cNvSpPr/>
            <p:nvPr/>
          </p:nvSpPr>
          <p:spPr>
            <a:xfrm>
              <a:off x="6306109" y="33456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5655A0F-B5ED-4DB1-9F93-B199F51F3962}"/>
                </a:ext>
              </a:extLst>
            </p:cNvPr>
            <p:cNvSpPr/>
            <p:nvPr/>
          </p:nvSpPr>
          <p:spPr>
            <a:xfrm>
              <a:off x="6453209" y="2998844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83581F5-C6C2-4E4B-B02B-479B04D6EC26}"/>
                </a:ext>
              </a:extLst>
            </p:cNvPr>
            <p:cNvSpPr/>
            <p:nvPr/>
          </p:nvSpPr>
          <p:spPr>
            <a:xfrm>
              <a:off x="6306109" y="31168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35A549D7-4F13-4246-8F31-521D794BF919}"/>
                </a:ext>
              </a:extLst>
            </p:cNvPr>
            <p:cNvSpPr/>
            <p:nvPr/>
          </p:nvSpPr>
          <p:spPr>
            <a:xfrm>
              <a:off x="6640266" y="280291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3887031-F27B-49A7-9454-BB71B6BF6359}"/>
                </a:ext>
              </a:extLst>
            </p:cNvPr>
            <p:cNvSpPr/>
            <p:nvPr/>
          </p:nvSpPr>
          <p:spPr>
            <a:xfrm>
              <a:off x="6453209" y="3064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05852014-5522-42BC-9482-4AAB1D25D8E5}"/>
                </a:ext>
              </a:extLst>
            </p:cNvPr>
            <p:cNvSpPr/>
            <p:nvPr/>
          </p:nvSpPr>
          <p:spPr>
            <a:xfrm>
              <a:off x="4102028" y="491308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389A138-0AB2-4481-923A-B129C7CB8BE6}"/>
                </a:ext>
              </a:extLst>
            </p:cNvPr>
            <p:cNvSpPr/>
            <p:nvPr/>
          </p:nvSpPr>
          <p:spPr>
            <a:xfrm>
              <a:off x="4085547" y="5051314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B1491D17-9127-4AC1-9F14-53757727FA75}"/>
                </a:ext>
              </a:extLst>
            </p:cNvPr>
            <p:cNvSpPr/>
            <p:nvPr/>
          </p:nvSpPr>
          <p:spPr>
            <a:xfrm>
              <a:off x="4232650" y="482754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88DD5A7-AA21-4B89-A80C-25E39C83C408}"/>
                </a:ext>
              </a:extLst>
            </p:cNvPr>
            <p:cNvSpPr/>
            <p:nvPr/>
          </p:nvSpPr>
          <p:spPr>
            <a:xfrm>
              <a:off x="4755135" y="463161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64448A9-BC41-4B84-BBB7-1340316369B2}"/>
                </a:ext>
              </a:extLst>
            </p:cNvPr>
            <p:cNvSpPr/>
            <p:nvPr/>
          </p:nvSpPr>
          <p:spPr>
            <a:xfrm>
              <a:off x="6502041" y="292090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3C734AD-475A-432C-AA47-6A08C331D66D}"/>
                </a:ext>
              </a:extLst>
            </p:cNvPr>
            <p:cNvSpPr/>
            <p:nvPr/>
          </p:nvSpPr>
          <p:spPr>
            <a:xfrm>
              <a:off x="6649141" y="286822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</p:grpSp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UM ITEM</a:t>
            </a:r>
          </a:p>
        </p:txBody>
      </p:sp>
    </p:spTree>
    <p:extLst>
      <p:ext uri="{BB962C8B-B14F-4D97-AF65-F5344CB8AC3E}">
        <p14:creationId xmlns:p14="http://schemas.microsoft.com/office/powerpoint/2010/main" val="3213393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sz="2938" dirty="0"/>
              <a:t>Estabelecimento de níveis na escala</a:t>
            </a:r>
          </a:p>
          <a:p>
            <a:pPr lvl="1"/>
            <a:r>
              <a:rPr lang="pt-BR" sz="2350" dirty="0"/>
              <a:t>Por exemplo: a partir de 350, a cada meio desvio padrão há um novo nível centrado no ponto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5" name="Elipse 4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2260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625 a 675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275920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325 a 375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108973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425 a 475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83028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525 a 575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5B06BA73-A9A5-43FF-ACA0-DDD13F0D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450)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F1A2800E-1428-42A5-B03F-0E26DB19E470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040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dirty="0"/>
              <a:t>Estabelecimento de níveis na escala</a:t>
            </a:r>
          </a:p>
          <a:p>
            <a:pPr lvl="1"/>
            <a:r>
              <a:rPr lang="pt-BR" dirty="0"/>
              <a:t>Por exemplo: a partir de 350, a cada meio desvio padrão há um novo nível centrado no ponto</a:t>
            </a:r>
          </a:p>
          <a:p>
            <a:r>
              <a:rPr lang="pt-BR" dirty="0"/>
              <a:t>Posicionamento do item âncora (</a:t>
            </a:r>
            <a:r>
              <a:rPr lang="pt-BR" dirty="0">
                <a:hlinkClick r:id="rId2"/>
              </a:rPr>
              <a:t>BEATON; ALLEN, 1992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65% das pessoas deste nível acertaram o item</a:t>
            </a:r>
          </a:p>
          <a:p>
            <a:pPr lvl="1"/>
            <a:r>
              <a:rPr lang="pt-BR" dirty="0"/>
              <a:t>Menos 50% das pessoas do nível anterior acertaram o item</a:t>
            </a:r>
          </a:p>
          <a:p>
            <a:pPr lvl="1"/>
            <a:r>
              <a:rPr lang="pt-BR" dirty="0"/>
              <a:t>Diferença entre essas porcentagens deve se maior do que 30%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8" name="Elipse 7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9592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428220"/>
            <a:ext cx="987028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8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11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19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22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346423" y="1880047"/>
            <a:ext cx="893268" cy="1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6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23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205882" y="1454945"/>
            <a:ext cx="960621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18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34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61641" y="1498723"/>
            <a:ext cx="1078917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5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17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20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33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B7B471FC-D819-4259-8E7F-1F2802E7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D2CF75E4-F32A-461E-BF47-9917915BA736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958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397414"/>
            <a:ext cx="1888327" cy="250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716111" y="1102435"/>
            <a:ext cx="2340973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8F3A32EB-236B-49E7-B634-4A113254C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E65183AD-16A5-40E1-9076-40046EA299B3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721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BOOKMARK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2641403" y="3674337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403" y="3674337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/>
          <p:cNvSpPr/>
          <p:nvPr/>
        </p:nvSpPr>
        <p:spPr>
          <a:xfrm>
            <a:off x="2711557" y="3674540"/>
            <a:ext cx="1621893" cy="84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Texto Explicativo 1 5"/>
          <p:cNvSpPr/>
          <p:nvPr/>
        </p:nvSpPr>
        <p:spPr>
          <a:xfrm>
            <a:off x="4615112" y="5014079"/>
            <a:ext cx="2666212" cy="846024"/>
          </a:xfrm>
          <a:prstGeom prst="borderCallout1">
            <a:avLst>
              <a:gd name="adj1" fmla="val -12401"/>
              <a:gd name="adj2" fmla="val 21062"/>
              <a:gd name="adj3" fmla="val -76122"/>
              <a:gd name="adj4" fmla="val -1513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Probabilidade de acertar o item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8" name="Elipse 7"/>
          <p:cNvSpPr/>
          <p:nvPr/>
        </p:nvSpPr>
        <p:spPr>
          <a:xfrm>
            <a:off x="7506040" y="4063518"/>
            <a:ext cx="282008" cy="4230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Texto Explicativo 1 8"/>
          <p:cNvSpPr/>
          <p:nvPr/>
        </p:nvSpPr>
        <p:spPr>
          <a:xfrm>
            <a:off x="7435538" y="2371470"/>
            <a:ext cx="2666212" cy="846024"/>
          </a:xfrm>
          <a:prstGeom prst="borderCallout1">
            <a:avLst>
              <a:gd name="adj1" fmla="val 108538"/>
              <a:gd name="adj2" fmla="val 43448"/>
              <a:gd name="adj3" fmla="val 195991"/>
              <a:gd name="adj4" fmla="val 120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Traço latente da pessoa</a:t>
            </a:r>
          </a:p>
        </p:txBody>
      </p:sp>
      <p:sp>
        <p:nvSpPr>
          <p:cNvPr id="10" name="Elipse 9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13414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3346423" y="2723981"/>
            <a:ext cx="1103518" cy="11035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9" name="Elipse 8"/>
          <p:cNvSpPr/>
          <p:nvPr/>
        </p:nvSpPr>
        <p:spPr>
          <a:xfrm>
            <a:off x="5203989" y="2132672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6942024" y="2132671"/>
            <a:ext cx="1103518" cy="11035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Mais 13"/>
          <p:cNvSpPr>
            <a:spLocks noChangeAspect="1"/>
          </p:cNvSpPr>
          <p:nvPr/>
        </p:nvSpPr>
        <p:spPr>
          <a:xfrm>
            <a:off x="6374827" y="2437699"/>
            <a:ext cx="458262" cy="458212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Igual 14"/>
          <p:cNvSpPr/>
          <p:nvPr/>
        </p:nvSpPr>
        <p:spPr>
          <a:xfrm>
            <a:off x="4580258" y="3029009"/>
            <a:ext cx="458212" cy="458212"/>
          </a:xfrm>
          <a:prstGeom prst="mathEqual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2198" y="3524017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49977" y="3323259"/>
            <a:ext cx="2502543" cy="1057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3053303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6" name="Elipse 5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7018155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139139" y="4147086"/>
          <a:ext cx="2982698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30040" imgH="393480" progId="Equation.3">
                  <p:embed/>
                </p:oleObj>
              </mc:Choice>
              <mc:Fallback>
                <p:oleObj name="Equação" r:id="rId6" imgW="1130040" imgH="3934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139" y="4147086"/>
                        <a:ext cx="2982698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6071396" y="4134021"/>
          <a:ext cx="1038271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393480" imgH="393480" progId="Equation.3">
                  <p:embed/>
                </p:oleObj>
              </mc:Choice>
              <mc:Fallback>
                <p:oleObj name="Equação" r:id="rId8" imgW="3934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96" y="4134021"/>
                        <a:ext cx="1038271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ímbolo de 'Não' 5"/>
          <p:cNvSpPr/>
          <p:nvPr/>
        </p:nvSpPr>
        <p:spPr>
          <a:xfrm>
            <a:off x="5813992" y="2995915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2" name="Símbolo de 'Não' 11"/>
          <p:cNvSpPr/>
          <p:nvPr/>
        </p:nvSpPr>
        <p:spPr>
          <a:xfrm>
            <a:off x="4544956" y="3005988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3" name="Símbolo de 'Não' 12"/>
          <p:cNvSpPr/>
          <p:nvPr/>
        </p:nvSpPr>
        <p:spPr>
          <a:xfrm>
            <a:off x="7294534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4" name="Símbolo de 'Não' 13"/>
          <p:cNvSpPr/>
          <p:nvPr/>
        </p:nvSpPr>
        <p:spPr>
          <a:xfrm>
            <a:off x="7929053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6" name="Símbolo de 'Não' 15"/>
          <p:cNvSpPr/>
          <p:nvPr/>
        </p:nvSpPr>
        <p:spPr>
          <a:xfrm>
            <a:off x="3839936" y="2864984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506040" y="3126849"/>
            <a:ext cx="423012" cy="30215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0" name="Elipse 19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5465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333E-7 -2.31214E-6 L -0.28327 -0.1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1" y="-9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72052" y="3039553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965083" y="2702950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11156" y="2983985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091923" y="3336505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960809" y="3217494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116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4416B1-9FE5-4477-8DF2-4AC683F480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8" y="699210"/>
            <a:ext cx="7705799" cy="4976118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2267492" y="2985083"/>
            <a:ext cx="458000" cy="1143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3820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131533941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8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2403" y="81657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403" y="81657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1246589" y="1340500"/>
            <a:ext cx="9307183" cy="4608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r>
              <a:rPr lang="pt-BR" sz="4308" dirty="0"/>
              <a:t>Obrigado novamente!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40898377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5A43D4-B1D1-457F-A23F-971D19722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1A8E8D-11F9-449E-846A-0B6BF868D242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404734-990C-4097-BEC0-382A31940EF3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1777567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BB5C72-A3F7-41D3-9975-16781FD18901}"/>
              </a:ext>
            </a:extLst>
          </p:cNvPr>
          <p:cNvSpPr txBox="1"/>
          <p:nvPr/>
        </p:nvSpPr>
        <p:spPr>
          <a:xfrm>
            <a:off x="336927" y="1713807"/>
            <a:ext cx="111559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Duis</a:t>
            </a:r>
            <a:r>
              <a:rPr lang="pt-BR" sz="1600" dirty="0"/>
              <a:t> </a:t>
            </a:r>
            <a:r>
              <a:rPr lang="pt-BR" sz="1600" dirty="0" err="1"/>
              <a:t>facilisis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tempus,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bibendum</a:t>
            </a:r>
            <a:r>
              <a:rPr lang="pt-BR" sz="1600" dirty="0"/>
              <a:t> ante </a:t>
            </a:r>
            <a:r>
              <a:rPr lang="pt-BR" sz="1600" dirty="0" err="1"/>
              <a:t>bibendum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a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. </a:t>
            </a:r>
            <a:r>
              <a:rPr lang="pt-BR" sz="1600" dirty="0" err="1"/>
              <a:t>Mauris</a:t>
            </a:r>
            <a:r>
              <a:rPr lang="pt-BR" sz="1600" dirty="0"/>
              <a:t> </a:t>
            </a:r>
            <a:r>
              <a:rPr lang="pt-BR" sz="1600" dirty="0" err="1"/>
              <a:t>consequat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erat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rhoncus</a:t>
            </a:r>
            <a:r>
              <a:rPr lang="pt-BR" sz="1600" dirty="0"/>
              <a:t>. Etiam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. </a:t>
            </a:r>
            <a:r>
              <a:rPr lang="pt-BR" sz="1600" dirty="0" err="1"/>
              <a:t>Suspendisse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 </a:t>
            </a:r>
            <a:r>
              <a:rPr lang="pt-BR" sz="1600" dirty="0" err="1"/>
              <a:t>laoreet</a:t>
            </a:r>
            <a:r>
              <a:rPr lang="pt-BR" sz="1600" dirty="0"/>
              <a:t> </a:t>
            </a:r>
            <a:r>
              <a:rPr lang="pt-BR" sz="1600" dirty="0" err="1"/>
              <a:t>maximus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Phasellus</a:t>
            </a:r>
            <a:r>
              <a:rPr lang="pt-BR" sz="1600" dirty="0"/>
              <a:t>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sagittis</a:t>
            </a:r>
            <a:r>
              <a:rPr lang="pt-BR" sz="1600" dirty="0"/>
              <a:t> est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faucibus</a:t>
            </a:r>
            <a:r>
              <a:rPr lang="pt-BR" sz="1600" dirty="0"/>
              <a:t>. Etiam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luctus</a:t>
            </a:r>
            <a:r>
              <a:rPr lang="pt-BR" sz="1600" dirty="0"/>
              <a:t> </a:t>
            </a:r>
            <a:r>
              <a:rPr lang="pt-BR" sz="1600" dirty="0" err="1"/>
              <a:t>aliquet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id </a:t>
            </a:r>
            <a:r>
              <a:rPr lang="pt-BR" sz="1600" dirty="0" err="1"/>
              <a:t>hendrerit</a:t>
            </a:r>
            <a:r>
              <a:rPr lang="pt-BR" sz="1600" dirty="0"/>
              <a:t> nunc. </a:t>
            </a:r>
            <a:r>
              <a:rPr lang="pt-BR" sz="1600" dirty="0" err="1"/>
              <a:t>Aliquam</a:t>
            </a:r>
            <a:r>
              <a:rPr lang="pt-BR" sz="1600" dirty="0"/>
              <a:t> libero </a:t>
            </a:r>
            <a:r>
              <a:rPr lang="pt-BR" sz="1600" dirty="0" err="1"/>
              <a:t>arcu</a:t>
            </a:r>
            <a:r>
              <a:rPr lang="pt-BR" sz="1600" dirty="0"/>
              <a:t>,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id, </a:t>
            </a:r>
            <a:r>
              <a:rPr lang="pt-BR" sz="1600" dirty="0" err="1"/>
              <a:t>auctor</a:t>
            </a:r>
            <a:r>
              <a:rPr lang="pt-BR" sz="1600" dirty="0"/>
              <a:t> non mi. </a:t>
            </a:r>
            <a:r>
              <a:rPr lang="pt-BR" sz="1600" dirty="0" err="1"/>
              <a:t>Phasellus</a:t>
            </a:r>
            <a:r>
              <a:rPr lang="pt-BR" sz="1600" dirty="0"/>
              <a:t> et ipsum </a:t>
            </a:r>
            <a:r>
              <a:rPr lang="pt-BR" sz="1600" dirty="0" err="1"/>
              <a:t>semper</a:t>
            </a:r>
            <a:r>
              <a:rPr lang="pt-BR" sz="1600" dirty="0"/>
              <a:t>, </a:t>
            </a:r>
            <a:r>
              <a:rPr lang="pt-BR" sz="1600" dirty="0" err="1"/>
              <a:t>interdum</a:t>
            </a:r>
            <a:r>
              <a:rPr lang="pt-BR" sz="1600" dirty="0"/>
              <a:t> </a:t>
            </a:r>
            <a:r>
              <a:rPr lang="pt-BR" sz="1600" dirty="0" err="1"/>
              <a:t>enim</a:t>
            </a:r>
            <a:r>
              <a:rPr lang="pt-BR" sz="1600" dirty="0"/>
              <a:t> </a:t>
            </a:r>
            <a:r>
              <a:rPr lang="pt-BR" sz="1600" dirty="0" err="1"/>
              <a:t>vulputate</a:t>
            </a:r>
            <a:r>
              <a:rPr lang="pt-BR" sz="1600" dirty="0"/>
              <a:t>, </a:t>
            </a:r>
            <a:r>
              <a:rPr lang="pt-BR" sz="1600" dirty="0" err="1"/>
              <a:t>vestibulum</a:t>
            </a:r>
            <a:r>
              <a:rPr lang="pt-BR" sz="1600" dirty="0"/>
              <a:t> ante.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, </a:t>
            </a:r>
            <a:r>
              <a:rPr lang="pt-BR" sz="1600" dirty="0" err="1"/>
              <a:t>convallis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lacus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, </a:t>
            </a:r>
            <a:r>
              <a:rPr lang="pt-BR" sz="1600" dirty="0" err="1"/>
              <a:t>placerat</a:t>
            </a:r>
            <a:r>
              <a:rPr lang="pt-BR" sz="1600" dirty="0"/>
              <a:t> </a:t>
            </a:r>
            <a:r>
              <a:rPr lang="pt-BR" sz="1600" dirty="0" err="1"/>
              <a:t>ultrices</a:t>
            </a:r>
            <a:r>
              <a:rPr lang="pt-BR" sz="1600" dirty="0"/>
              <a:t> </a:t>
            </a:r>
            <a:r>
              <a:rPr lang="pt-BR" sz="1600" dirty="0" err="1"/>
              <a:t>dui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molestie</a:t>
            </a:r>
            <a:r>
              <a:rPr lang="pt-BR" sz="1600" dirty="0"/>
              <a:t> sem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orci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dignissim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ullamcorper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. </a:t>
            </a:r>
            <a:r>
              <a:rPr lang="pt-BR" sz="1600" dirty="0" err="1"/>
              <a:t>Morbi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tempus </a:t>
            </a:r>
            <a:r>
              <a:rPr lang="pt-BR" sz="1600" dirty="0" err="1"/>
              <a:t>velit</a:t>
            </a:r>
            <a:r>
              <a:rPr lang="pt-BR" sz="1600" dirty="0"/>
              <a:t> </a:t>
            </a:r>
            <a:r>
              <a:rPr lang="pt-BR" sz="1600" dirty="0" err="1"/>
              <a:t>lacinia</a:t>
            </a:r>
            <a:r>
              <a:rPr lang="pt-BR" sz="1600" dirty="0"/>
              <a:t> </a:t>
            </a:r>
            <a:r>
              <a:rPr lang="pt-BR" sz="1600" dirty="0" err="1"/>
              <a:t>elementum</a:t>
            </a:r>
            <a:r>
              <a:rPr lang="pt-BR" sz="1600" dirty="0"/>
              <a:t> ac non magna. </a:t>
            </a:r>
            <a:r>
              <a:rPr lang="pt-BR" sz="1600" dirty="0" err="1"/>
              <a:t>Quisque</a:t>
            </a:r>
            <a:r>
              <a:rPr lang="pt-BR" sz="1600" dirty="0"/>
              <a:t> ante justo, </a:t>
            </a:r>
            <a:r>
              <a:rPr lang="pt-BR" sz="1600" dirty="0" err="1"/>
              <a:t>accumsan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ex. </a:t>
            </a:r>
            <a:r>
              <a:rPr lang="pt-BR" sz="1600" dirty="0" err="1"/>
              <a:t>Integer</a:t>
            </a:r>
            <a:r>
              <a:rPr lang="pt-BR" sz="1600" dirty="0"/>
              <a:t> </a:t>
            </a:r>
            <a:r>
              <a:rPr lang="pt-BR" sz="1600" dirty="0" err="1"/>
              <a:t>imperdiet</a:t>
            </a:r>
            <a:r>
              <a:rPr lang="pt-BR" sz="1600" dirty="0"/>
              <a:t>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suscipit</a:t>
            </a:r>
            <a:r>
              <a:rPr lang="pt-BR" sz="1600" dirty="0"/>
              <a:t>. </a:t>
            </a:r>
            <a:r>
              <a:rPr lang="pt-BR" sz="1600" dirty="0" err="1"/>
              <a:t>Vivamus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</a:t>
            </a:r>
            <a:r>
              <a:rPr lang="pt-BR" sz="1600" dirty="0" err="1"/>
              <a:t>malesuada</a:t>
            </a:r>
            <a:r>
              <a:rPr lang="pt-BR" sz="1600" dirty="0"/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197B8-9F5F-4D90-8336-552E0A05F583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2571211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166</a:t>
            </a:fld>
            <a:endParaRPr lang="pt-BR" dirty="0"/>
          </a:p>
        </p:txBody>
      </p:sp>
      <p:pic>
        <p:nvPicPr>
          <p:cNvPr id="7" name="Espaço Reservado para Imagem 6" descr="Uma imagem contendo mesa&#10;&#10;Descrição gerada automaticamente">
            <a:extLst>
              <a:ext uri="{FF2B5EF4-FFF2-40B4-BE49-F238E27FC236}">
                <a16:creationId xmlns:a16="http://schemas.microsoft.com/office/drawing/2014/main" id="{92F0D062-2EBA-4D57-9DCA-54A79C4BCD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" b="290"/>
          <a:stretch>
            <a:fillRect/>
          </a:stretch>
        </p:blipFill>
        <p:spPr>
          <a:xfrm>
            <a:off x="6442075" y="531813"/>
            <a:ext cx="5749925" cy="528637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9655307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167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pic>
        <p:nvPicPr>
          <p:cNvPr id="8" name="Imagem 7" descr="Computador aberto em tela preta&#10;&#10;Descrição gerada automaticamente">
            <a:extLst>
              <a:ext uri="{FF2B5EF4-FFF2-40B4-BE49-F238E27FC236}">
                <a16:creationId xmlns:a16="http://schemas.microsoft.com/office/drawing/2014/main" id="{E3C7E772-5EFA-4767-9706-9319F9C2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"/>
          <a:stretch/>
        </p:blipFill>
        <p:spPr>
          <a:xfrm>
            <a:off x="6122127" y="799010"/>
            <a:ext cx="5959370" cy="5122820"/>
          </a:xfrm>
          <a:prstGeom prst="rect">
            <a:avLst/>
          </a:prstGeo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B2F9F5E9-2102-4DD2-B6F0-AE01A408DA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834" r="5834"/>
          <a:stretch/>
        </p:blipFill>
        <p:spPr>
          <a:xfrm>
            <a:off x="7366819" y="1817688"/>
            <a:ext cx="3780606" cy="237085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87E4C-853E-4624-8810-985355C090EB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90715596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tabela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60E47C9-2F4B-4B7E-BD22-62D4CA82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3957"/>
              </p:ext>
            </p:extLst>
          </p:nvPr>
        </p:nvGraphicFramePr>
        <p:xfrm>
          <a:off x="1300715" y="1842347"/>
          <a:ext cx="9590569" cy="2837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7691">
                  <a:extLst>
                    <a:ext uri="{9D8B030D-6E8A-4147-A177-3AD203B41FA5}">
                      <a16:colId xmlns:a16="http://schemas.microsoft.com/office/drawing/2014/main" val="239310517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621889972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085396478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018877935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490541265"/>
                    </a:ext>
                  </a:extLst>
                </a:gridCol>
              </a:tblGrid>
              <a:tr h="56754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Cabeçalho</a:t>
                      </a:r>
                      <a:endParaRPr lang="pt-BR" sz="2000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rgbClr val="003D7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4828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1ª</a:t>
                      </a:r>
                      <a:r>
                        <a:rPr lang="pt-BR" sz="2000" b="1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84105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87952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34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2691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74D5E80-24BD-4B83-AC30-A3C0E023D889}"/>
              </a:ext>
            </a:extLst>
          </p:cNvPr>
          <p:cNvSpPr txBox="1"/>
          <p:nvPr/>
        </p:nvSpPr>
        <p:spPr>
          <a:xfrm>
            <a:off x="1300715" y="4780081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da tabela.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4B9C08-ACCC-4600-B56E-137145AD8D7D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26498167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169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gráfico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D5C85BF-B9E5-475E-A16F-C4B6142E2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239705"/>
              </p:ext>
            </p:extLst>
          </p:nvPr>
        </p:nvGraphicFramePr>
        <p:xfrm>
          <a:off x="2134595" y="1067563"/>
          <a:ext cx="7922809" cy="4366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F4029F-FBFC-426A-84AE-A7998E0758B4}"/>
              </a:ext>
            </a:extLst>
          </p:cNvPr>
          <p:cNvSpPr txBox="1"/>
          <p:nvPr/>
        </p:nvSpPr>
        <p:spPr>
          <a:xfrm>
            <a:off x="2134595" y="5579752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do gráfico.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AD18B9-B644-4D35-9CBA-463B09EFFE7F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196097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POSSÍVEL APLICAÇÃO DA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/>
          <a:lstStyle/>
          <a:p>
            <a:r>
              <a:rPr lang="pt-BR" altLang="pt-BR" sz="2742" dirty="0"/>
              <a:t>Exemplo: medindo a altura sem usar a fita métrica</a:t>
            </a:r>
          </a:p>
          <a:p>
            <a:r>
              <a:rPr lang="pt-BR" altLang="pt-BR" sz="2742" dirty="0"/>
              <a:t>Questionário utilizado pedagogicamente na Holanda (</a:t>
            </a:r>
            <a:r>
              <a:rPr lang="pt-BR" altLang="pt-BR" sz="2742" dirty="0" err="1"/>
              <a:t>Cees</a:t>
            </a:r>
            <a:r>
              <a:rPr lang="pt-BR" altLang="pt-BR" sz="2742" dirty="0"/>
              <a:t> Glas, </a:t>
            </a:r>
            <a:r>
              <a:rPr lang="pt-BR" dirty="0"/>
              <a:t>Wim van der Linden, </a:t>
            </a:r>
            <a:r>
              <a:rPr lang="pt-BR" dirty="0" err="1"/>
              <a:t>etc</a:t>
            </a:r>
            <a:r>
              <a:rPr lang="pt-BR" dirty="0"/>
              <a:t>)</a:t>
            </a:r>
            <a:r>
              <a:rPr lang="pt-BR" altLang="pt-BR" sz="2742" dirty="0"/>
              <a:t> e no Brasil (adaptado por Dalton Andrade)</a:t>
            </a:r>
          </a:p>
          <a:p>
            <a:endParaRPr lang="pt-BR" altLang="pt-BR" sz="2742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742" dirty="0" err="1"/>
              <a:t>INEPsico</a:t>
            </a:r>
            <a:r>
              <a:rPr lang="pt-BR" altLang="pt-BR" sz="2742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34919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BF5F28-CD75-4ED6-971D-21CE947B57CA}"/>
              </a:ext>
            </a:extLst>
          </p:cNvPr>
          <p:cNvSpPr txBox="1"/>
          <p:nvPr/>
        </p:nvSpPr>
        <p:spPr>
          <a:xfrm>
            <a:off x="2213093" y="463090"/>
            <a:ext cx="778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Confira o portal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gov.br/inep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siga nossas redes sociais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89045-635F-4C02-8463-CD2BDDA4167D}"/>
              </a:ext>
            </a:extLst>
          </p:cNvPr>
          <p:cNvSpPr txBox="1"/>
          <p:nvPr/>
        </p:nvSpPr>
        <p:spPr>
          <a:xfrm>
            <a:off x="2818600" y="4282414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E3D111-4BCE-4013-A418-4D88A9CD355B}"/>
              </a:ext>
            </a:extLst>
          </p:cNvPr>
          <p:cNvSpPr txBox="1"/>
          <p:nvPr/>
        </p:nvSpPr>
        <p:spPr>
          <a:xfrm>
            <a:off x="7282941" y="4282413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ACD4C-0011-48E1-8979-85DCA30AE979}"/>
              </a:ext>
            </a:extLst>
          </p:cNvPr>
          <p:cNvSpPr txBox="1"/>
          <p:nvPr/>
        </p:nvSpPr>
        <p:spPr>
          <a:xfrm>
            <a:off x="2818600" y="4887820"/>
            <a:ext cx="216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0800 616161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Autoatendimento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33C87B-A584-4ED2-98F7-962CDA5C041B}"/>
              </a:ext>
            </a:extLst>
          </p:cNvPr>
          <p:cNvSpPr txBox="1"/>
          <p:nvPr/>
        </p:nvSpPr>
        <p:spPr>
          <a:xfrm>
            <a:off x="6975693" y="4887820"/>
            <a:ext cx="277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(61) 2022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xxxxx@inep.gov.br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2FBD72D-7EE8-4A40-82C6-DDE3496AF55B}"/>
              </a:ext>
            </a:extLst>
          </p:cNvPr>
          <p:cNvGrpSpPr/>
          <p:nvPr/>
        </p:nvGrpSpPr>
        <p:grpSpPr>
          <a:xfrm>
            <a:off x="2263886" y="1227458"/>
            <a:ext cx="7664228" cy="537590"/>
            <a:chOff x="3104141" y="1013202"/>
            <a:chExt cx="7664228" cy="537590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CF1516F-E4B3-424A-BF63-66845223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3D76">
                  <a:tint val="45000"/>
                  <a:satMod val="400000"/>
                </a:srgb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432" y="1013202"/>
              <a:ext cx="298691" cy="298691"/>
            </a:xfrm>
            <a:prstGeom prst="rect">
              <a:avLst/>
            </a:prstGeom>
          </p:spPr>
        </p:pic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CB35E24-A4F9-49D3-BEDA-FDD88886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505" y="1013481"/>
              <a:ext cx="298131" cy="298131"/>
            </a:xfrm>
            <a:prstGeom prst="rect">
              <a:avLst/>
            </a:prstGeom>
          </p:spPr>
        </p:pic>
        <p:pic>
          <p:nvPicPr>
            <p:cNvPr id="12" name="Imagem 11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41976D-A076-43A8-AE61-A115DE0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27" y="1013481"/>
              <a:ext cx="298131" cy="298131"/>
            </a:xfrm>
            <a:prstGeom prst="rect">
              <a:avLst/>
            </a:prstGeom>
          </p:spPr>
        </p:pic>
        <p:pic>
          <p:nvPicPr>
            <p:cNvPr id="14" name="Imagem 1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900D1D5-9649-49F7-9862-D4C3F442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881" y="1013202"/>
              <a:ext cx="298691" cy="298691"/>
            </a:xfrm>
            <a:prstGeom prst="rect">
              <a:avLst/>
            </a:prstGeom>
          </p:spPr>
        </p:pic>
        <p:pic>
          <p:nvPicPr>
            <p:cNvPr id="16" name="Imagem 15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C8C3D29-8F20-4A59-A3DF-D9DD97B8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967" y="1013202"/>
              <a:ext cx="298691" cy="298691"/>
            </a:xfrm>
            <a:prstGeom prst="rect">
              <a:avLst/>
            </a:prstGeom>
          </p:spPr>
        </p:pic>
        <p:pic>
          <p:nvPicPr>
            <p:cNvPr id="18" name="Imagem 1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EA9A98B0-F756-41AF-8217-63FBC5C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176" y="1013481"/>
              <a:ext cx="298131" cy="298131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9B83397-1D5A-44A9-858B-83656F7A0059}"/>
                </a:ext>
              </a:extLst>
            </p:cNvPr>
            <p:cNvGrpSpPr/>
            <p:nvPr/>
          </p:nvGrpSpPr>
          <p:grpSpPr>
            <a:xfrm>
              <a:off x="9013759" y="1013202"/>
              <a:ext cx="298691" cy="298691"/>
              <a:chOff x="7054313" y="1122181"/>
              <a:chExt cx="346249" cy="346249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6319A8A-A86B-45C6-862E-D660105DD16D}"/>
                  </a:ext>
                </a:extLst>
              </p:cNvPr>
              <p:cNvSpPr/>
              <p:nvPr/>
            </p:nvSpPr>
            <p:spPr>
              <a:xfrm>
                <a:off x="7054313" y="1122181"/>
                <a:ext cx="346249" cy="346249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2E49C19-9E23-4869-832B-2BE188E5E030}"/>
                  </a:ext>
                </a:extLst>
              </p:cNvPr>
              <p:cNvSpPr/>
              <p:nvPr/>
            </p:nvSpPr>
            <p:spPr>
              <a:xfrm>
                <a:off x="7134863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097FEA21-3052-4772-9793-A3A3EA0D24CC}"/>
                  </a:ext>
                </a:extLst>
              </p:cNvPr>
              <p:cNvSpPr/>
              <p:nvPr/>
            </p:nvSpPr>
            <p:spPr>
              <a:xfrm>
                <a:off x="7248391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CF64C8D-B832-4417-8D83-0599D22005D5}"/>
                </a:ext>
              </a:extLst>
            </p:cNvPr>
            <p:cNvSpPr txBox="1"/>
            <p:nvPr/>
          </p:nvSpPr>
          <p:spPr>
            <a:xfrm>
              <a:off x="31041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@Inep.oficial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E0EEB8D-C398-4B64-A017-F54EBCE6CBA3}"/>
                </a:ext>
              </a:extLst>
            </p:cNvPr>
            <p:cNvSpPr txBox="1"/>
            <p:nvPr/>
          </p:nvSpPr>
          <p:spPr>
            <a:xfrm>
              <a:off x="4225676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3549647-D3EF-4B0E-90EA-911D3FDE0C36}"/>
                </a:ext>
              </a:extLst>
            </p:cNvPr>
            <p:cNvSpPr txBox="1"/>
            <p:nvPr/>
          </p:nvSpPr>
          <p:spPr>
            <a:xfrm>
              <a:off x="5341120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C1DC90-1826-4B3E-93EB-038EC5305A92}"/>
                </a:ext>
              </a:extLst>
            </p:cNvPr>
            <p:cNvSpPr txBox="1"/>
            <p:nvPr/>
          </p:nvSpPr>
          <p:spPr>
            <a:xfrm>
              <a:off x="6451022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@Inepoficial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9B890B6-CE3A-48C3-BBDD-EF11BB358440}"/>
                </a:ext>
              </a:extLst>
            </p:cNvPr>
            <p:cNvSpPr txBox="1"/>
            <p:nvPr/>
          </p:nvSpPr>
          <p:spPr>
            <a:xfrm>
              <a:off x="754520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78F35FB-340C-4B9F-93DC-EBB08E358DBF}"/>
                </a:ext>
              </a:extLst>
            </p:cNvPr>
            <p:cNvSpPr txBox="1"/>
            <p:nvPr/>
          </p:nvSpPr>
          <p:spPr>
            <a:xfrm>
              <a:off x="866752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6A3A86B-C569-4341-BF9D-3C0A0BE13390}"/>
                </a:ext>
              </a:extLst>
            </p:cNvPr>
            <p:cNvSpPr txBox="1"/>
            <p:nvPr/>
          </p:nvSpPr>
          <p:spPr>
            <a:xfrm>
              <a:off x="97795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8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63961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272950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2427-BEA9-7F92-B959-F1C26D60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839F-53D8-2B3D-0F3D-2AA5600A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6E393-7AE8-B886-90C9-492AE0DC9B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Conhecer os modelos de dois parâmetros e três parâmetros da TRI para itens dicotômicos</a:t>
            </a:r>
          </a:p>
          <a:p>
            <a:r>
              <a:rPr lang="pt-BR" dirty="0"/>
              <a:t>Conhecer o modelo de </a:t>
            </a:r>
            <a:r>
              <a:rPr lang="pt-BR" dirty="0" err="1"/>
              <a:t>Samejima</a:t>
            </a:r>
            <a:r>
              <a:rPr lang="pt-BR" dirty="0"/>
              <a:t> da TRI para itens politômicos</a:t>
            </a:r>
          </a:p>
          <a:p>
            <a:r>
              <a:rPr lang="pt-BR" dirty="0"/>
              <a:t>Aplicar as seguintes equações no contexto de construção de instrumentos de medida em educação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(sem usar a fórmula)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E48D98-FDA5-9A65-351D-D4C0515F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3" y="4193612"/>
            <a:ext cx="6354062" cy="1114581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C52667-2EC4-4CCD-12EC-48B6CCB99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67050"/>
              </p:ext>
            </p:extLst>
          </p:nvPr>
        </p:nvGraphicFramePr>
        <p:xfrm>
          <a:off x="2167557" y="3394075"/>
          <a:ext cx="7300293" cy="8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5C52667-2EC4-4CCD-12EC-48B6CCB99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557" y="3394075"/>
                        <a:ext cx="7300293" cy="8115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2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94830"/>
              </p:ext>
            </p:extLst>
          </p:nvPr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8" y="782494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5913301" y="3225424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183988" y="3247536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097583" y="4614777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5992346" y="487536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603087" y="2940162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796118" y="2603559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342191" y="2884594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5922958" y="3237114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791844" y="3118103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43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EA09576C-6BFC-C98F-7D98-6DAF9ABEC024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4162B3D4-A4DF-2ED1-A5AF-CE4F8CBB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</p:spTree>
    <p:extLst>
      <p:ext uri="{BB962C8B-B14F-4D97-AF65-F5344CB8AC3E}">
        <p14:creationId xmlns:p14="http://schemas.microsoft.com/office/powerpoint/2010/main" val="37406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B3A1-9021-763F-3AA6-4A3B2DC2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96A6-B759-F8E3-8B0C-2D0F27E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9AE7E-9446-FCF0-EED6-992CFF6A04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E311419A-C861-FE21-863B-F8AE2E8A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F866F53-95D9-2558-B6C6-C72912E82A3A}"/>
              </a:ext>
            </a:extLst>
          </p:cNvPr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>
            <a:extLst>
              <a:ext uri="{FF2B5EF4-FFF2-40B4-BE49-F238E27FC236}">
                <a16:creationId xmlns:a16="http://schemas.microsoft.com/office/drawing/2014/main" id="{E24E878D-EABD-C4E4-72E1-B73DD2F1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rgbClr val="FF0000"/>
                </a:solidFill>
              </a:rPr>
              <a:t>11 (1,74m)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6C84551-B2B9-6251-8021-A02E150D80F3}"/>
              </a:ext>
            </a:extLst>
          </p:cNvPr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0E2930FF-2F0D-4B60-1B91-75FFBDA9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7 (1,68m)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3E73712-927C-80F3-6A7B-C0ED145C5013}"/>
              </a:ext>
            </a:extLst>
          </p:cNvPr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7E8883EB-04C0-216D-ACF9-BD368625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9 (1,61m)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8525AC1-1C99-7ACF-44D0-0E038EC98B53}"/>
              </a:ext>
            </a:extLst>
          </p:cNvPr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>
            <a:extLst>
              <a:ext uri="{FF2B5EF4-FFF2-40B4-BE49-F238E27FC236}">
                <a16:creationId xmlns:a16="http://schemas.microsoft.com/office/drawing/2014/main" id="{DE31E69F-881F-1F0F-CCEA-9605ECF7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chemeClr val="accent6"/>
                </a:solidFill>
              </a:rPr>
              <a:t>12 (1,72m)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FC4231-6721-A621-EDD6-5B4BF40C4AA3}"/>
              </a:ext>
            </a:extLst>
          </p:cNvPr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D27DDA92-3416-0DA9-D089-7569FE26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rgbClr val="FF0000"/>
                </a:solidFill>
              </a:rPr>
              <a:t>5 (1,81m)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CCD289-5388-1916-E01B-0F5F2D5E765B}"/>
              </a:ext>
            </a:extLst>
          </p:cNvPr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117532AD-B524-03E5-8F79-45E74BE71213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2E5C61AC-18D5-470A-EBD3-CCF2AFBB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464C714-62FA-3A2F-D9F1-978B5826E237}"/>
              </a:ext>
            </a:extLst>
          </p:cNvPr>
          <p:cNvCxnSpPr>
            <a:cxnSpLocks/>
          </p:cNvCxnSpPr>
          <p:nvPr/>
        </p:nvCxnSpPr>
        <p:spPr>
          <a:xfrm flipV="1">
            <a:off x="6606070" y="695739"/>
            <a:ext cx="0" cy="5645426"/>
          </a:xfrm>
          <a:prstGeom prst="line">
            <a:avLst/>
          </a:prstGeom>
          <a:ln w="15875">
            <a:solidFill>
              <a:schemeClr val="dk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7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24727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94605"/>
              </p:ext>
            </p:extLst>
          </p:nvPr>
        </p:nvGraphicFramePr>
        <p:xfrm>
          <a:off x="6557741" y="1947755"/>
          <a:ext cx="4201139" cy="2242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0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pPr algn="l"/>
                      <a:r>
                        <a:rPr lang="pt-BR" sz="1700" dirty="0"/>
                        <a:t>Teoria de Resposta ao Item (TRI)</a:t>
                      </a: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 estimado por meio de um modelo probabilístico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independe do teste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não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545F9E2F-3B3F-5F86-178C-399840C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36286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396182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96B7643-196F-72DE-0347-5E6529C986BD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01F74ED-7678-630D-42ED-3F578B58EFD3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55B56B-AD9C-0691-92D7-38C5BEFA7343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840181-827B-DDF5-5E2C-32A5489D84A1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267B44-37F9-B522-AC64-EFD20438F6B8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885A9B4-85E3-3D65-F944-BF734FFACB44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3FD661-4585-F3C8-57A8-B566AE73F260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315696A2-4E01-2F23-BA1B-6077392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cxnSp>
        <p:nvCxnSpPr>
          <p:cNvPr id="12" name="Conector de seta reta 17">
            <a:extLst>
              <a:ext uri="{FF2B5EF4-FFF2-40B4-BE49-F238E27FC236}">
                <a16:creationId xmlns:a16="http://schemas.microsoft.com/office/drawing/2014/main" id="{C43CFDA6-2EC9-44DA-F7E3-4DA38C91D344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8E552DD9-0DA5-26D2-D468-D6C2A05B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E345DE-8E05-CB62-273B-581D30832677}"/>
              </a:ext>
            </a:extLst>
          </p:cNvPr>
          <p:cNvSpPr txBox="1">
            <a:spLocks/>
          </p:cNvSpPr>
          <p:nvPr/>
        </p:nvSpPr>
        <p:spPr>
          <a:xfrm>
            <a:off x="245541" y="4070320"/>
            <a:ext cx="11370364" cy="165664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15" name="CaixaDeTexto 21">
            <a:extLst>
              <a:ext uri="{FF2B5EF4-FFF2-40B4-BE49-F238E27FC236}">
                <a16:creationId xmlns:a16="http://schemas.microsoft.com/office/drawing/2014/main" id="{EA9BC015-4BC9-F468-CBF2-8670D0026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16" name="Conector de seta reta 6">
            <a:extLst>
              <a:ext uri="{FF2B5EF4-FFF2-40B4-BE49-F238E27FC236}">
                <a16:creationId xmlns:a16="http://schemas.microsoft.com/office/drawing/2014/main" id="{44E1A0FD-01A5-066B-3D0B-2CF9755702DE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B749A66B-6244-93E4-FFEA-67C7D1CE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2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9FBC62AD-2251-38D3-1353-3D8DAD313EAF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21">
            <a:extLst>
              <a:ext uri="{FF2B5EF4-FFF2-40B4-BE49-F238E27FC236}">
                <a16:creationId xmlns:a16="http://schemas.microsoft.com/office/drawing/2014/main" id="{2CBD225D-58B5-AE21-5867-00912A01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556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20" name="Conector de seta reta 10">
            <a:extLst>
              <a:ext uri="{FF2B5EF4-FFF2-40B4-BE49-F238E27FC236}">
                <a16:creationId xmlns:a16="http://schemas.microsoft.com/office/drawing/2014/main" id="{3D59727F-614E-F72B-53C1-C4407361A803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1">
            <a:extLst>
              <a:ext uri="{FF2B5EF4-FFF2-40B4-BE49-F238E27FC236}">
                <a16:creationId xmlns:a16="http://schemas.microsoft.com/office/drawing/2014/main" id="{2E93ED44-8987-CB4D-CCF7-CD9A87977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22" name="Conector de seta reta 12">
            <a:extLst>
              <a:ext uri="{FF2B5EF4-FFF2-40B4-BE49-F238E27FC236}">
                <a16:creationId xmlns:a16="http://schemas.microsoft.com/office/drawing/2014/main" id="{FD14B94F-1CFA-DA64-BE6A-D96D96959C9D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1">
            <a:extLst>
              <a:ext uri="{FF2B5EF4-FFF2-40B4-BE49-F238E27FC236}">
                <a16:creationId xmlns:a16="http://schemas.microsoft.com/office/drawing/2014/main" id="{2FE989B4-6F42-88BD-9658-8977FE63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39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24" name="Conector de seta reta 14">
            <a:extLst>
              <a:ext uri="{FF2B5EF4-FFF2-40B4-BE49-F238E27FC236}">
                <a16:creationId xmlns:a16="http://schemas.microsoft.com/office/drawing/2014/main" id="{66A09B37-5E2B-3A42-86AD-E8B0D2F63CC3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7" name="CaixaDeTexto 6">
            <a:extLst>
              <a:ext uri="{FF2B5EF4-FFF2-40B4-BE49-F238E27FC236}">
                <a16:creationId xmlns:a16="http://schemas.microsoft.com/office/drawing/2014/main" id="{B84612E4-DFBB-47DA-9670-034AD4C8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B274BD64-B74F-46A5-B308-3463A2E8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375" y="3755553"/>
            <a:ext cx="152798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(1,81m)</a:t>
            </a:r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A26EEAF5-FDEE-4784-9708-39CCD92DF8B6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17">
            <a:extLst>
              <a:ext uri="{FF2B5EF4-FFF2-40B4-BE49-F238E27FC236}">
                <a16:creationId xmlns:a16="http://schemas.microsoft.com/office/drawing/2014/main" id="{6517963C-13C3-458A-9EF6-E5E8304C1E0E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21">
            <a:extLst>
              <a:ext uri="{FF2B5EF4-FFF2-40B4-BE49-F238E27FC236}">
                <a16:creationId xmlns:a16="http://schemas.microsoft.com/office/drawing/2014/main" id="{4EEC7A63-5C13-4595-8C5D-700B4158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FB7975-A0A8-4BCF-ACB7-D8F544FD7E1F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11">
            <a:extLst>
              <a:ext uri="{FF2B5EF4-FFF2-40B4-BE49-F238E27FC236}">
                <a16:creationId xmlns:a16="http://schemas.microsoft.com/office/drawing/2014/main" id="{7E02E5A5-07EE-411A-9CCB-CC98F18C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83" y="1596484"/>
            <a:ext cx="219643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0,05</a:t>
            </a:r>
          </a:p>
        </p:txBody>
      </p:sp>
      <p:sp>
        <p:nvSpPr>
          <p:cNvPr id="22" name="Chave esquerda 24">
            <a:extLst>
              <a:ext uri="{FF2B5EF4-FFF2-40B4-BE49-F238E27FC236}">
                <a16:creationId xmlns:a16="http://schemas.microsoft.com/office/drawing/2014/main" id="{A9FE7886-C7E5-4010-98EB-320B55954563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3" name="CaixaDeTexto 5">
            <a:extLst>
              <a:ext uri="{FF2B5EF4-FFF2-40B4-BE49-F238E27FC236}">
                <a16:creationId xmlns:a16="http://schemas.microsoft.com/office/drawing/2014/main" id="{D9ABBF50-96FA-4186-B362-2BC9B11E2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73715"/>
            <a:ext cx="3632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1,70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07DFF9-15A1-1743-E691-26275957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2730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3F17782-4CAE-B64C-4CA7-8810573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5894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393" y="3755553"/>
            <a:ext cx="12939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(122)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(106)</a:t>
            </a: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C306353F-C9D9-24C4-E7A9-FA8CC0E0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0B57C-C5EA-7F94-9E05-12742310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5679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FB153-6312-5004-93A8-E636E36E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8507C-3A40-C0FF-7EF7-DBAA1A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1" y="1632856"/>
            <a:ext cx="2634252" cy="42454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7AC420-4624-2109-E5E1-7956960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9" y="1632856"/>
            <a:ext cx="2815782" cy="42454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65DE6-ABCB-A1F1-98F9-B63F22F2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122" y="1632856"/>
            <a:ext cx="4417878" cy="2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6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ECA1BCD-3F38-0775-CAE4-71AEE79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0073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/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446" y="3755553"/>
            <a:ext cx="123783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(2,2)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(0,6)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1CCC23-A3F7-F813-B01D-12A1859C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8753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95316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FA85D8-7B90-3A87-5621-B4DFA9A9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54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577000" y="4571410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200	300	400	 500	 600	 700	  800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4568775" y="2653407"/>
            <a:ext cx="402546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habilidade da população = 500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670185" y="2934736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117318" y="3076177"/>
            <a:ext cx="214033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/>
              <a:t>Desvio padrão = 100</a:t>
            </a:r>
          </a:p>
        </p:txBody>
      </p:sp>
      <p:sp>
        <p:nvSpPr>
          <p:cNvPr id="9" name="Chave esquerda 8"/>
          <p:cNvSpPr/>
          <p:nvPr/>
        </p:nvSpPr>
        <p:spPr>
          <a:xfrm rot="5400000">
            <a:off x="4193280" y="3111664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16" name="CaixaDeTexto 10"/>
          <p:cNvSpPr txBox="1">
            <a:spLocks noChangeArrowheads="1"/>
          </p:cNvSpPr>
          <p:nvPr/>
        </p:nvSpPr>
        <p:spPr bwMode="auto">
          <a:xfrm>
            <a:off x="3026401" y="5333016"/>
            <a:ext cx="53287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Proficiência da Maria em Ciências da Natureza (451,3)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6190304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2C36A95F-9869-6B6A-C753-54D7BE63CE5E}"/>
              </a:ext>
            </a:extLst>
          </p:cNvPr>
          <p:cNvSpPr txBox="1">
            <a:spLocks/>
          </p:cNvSpPr>
          <p:nvPr/>
        </p:nvSpPr>
        <p:spPr>
          <a:xfrm>
            <a:off x="2634537" y="1447318"/>
            <a:ext cx="7945086" cy="11979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902"/>
              <a:t>Quatro métricas diferentes: uma para cada área do conhecimento</a:t>
            </a:r>
            <a:endParaRPr lang="pt-BR" altLang="pt-BR" sz="2902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792E853-972D-CD9E-87E9-539E481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RÉGUA DO ENEM</a:t>
            </a:r>
          </a:p>
        </p:txBody>
      </p:sp>
    </p:spTree>
    <p:extLst>
      <p:ext uri="{BB962C8B-B14F-4D97-AF65-F5344CB8AC3E}">
        <p14:creationId xmlns:p14="http://schemas.microsoft.com/office/powerpoint/2010/main" val="15101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2316" grpId="0"/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Duas alturas, a mesma medida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(comparabilidade no Enem)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2DC18F2A-EBFC-2D76-69C0-AB900D84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3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671058" y="460855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Alexandre (1,73)</a:t>
            </a:r>
            <a:endParaRPr lang="pt-BR" altLang="pt-BR" sz="1566" dirty="0"/>
          </a:p>
        </p:txBody>
      </p: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6490252" y="4865834"/>
            <a:ext cx="180806" cy="20312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flipV="1">
            <a:off x="5108713" y="5277678"/>
            <a:ext cx="407504" cy="2120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Conector reto 3"/>
          <p:cNvCxnSpPr/>
          <p:nvPr/>
        </p:nvCxnSpPr>
        <p:spPr>
          <a:xfrm>
            <a:off x="635724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558622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3578088" y="5923571"/>
            <a:ext cx="5914066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a Maria (1,62m)?</a:t>
            </a:r>
          </a:p>
        </p:txBody>
      </p:sp>
      <p:cxnSp>
        <p:nvCxnSpPr>
          <p:cNvPr id="23" name="AutoShape 5"/>
          <p:cNvCxnSpPr>
            <a:cxnSpLocks noChangeShapeType="1"/>
          </p:cNvCxnSpPr>
          <p:nvPr/>
        </p:nvCxnSpPr>
        <p:spPr bwMode="auto">
          <a:xfrm flipV="1">
            <a:off x="6357242" y="2384030"/>
            <a:ext cx="13734" cy="280835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</p:cNvCxnSpPr>
          <p:nvPr/>
        </p:nvCxnSpPr>
        <p:spPr bwMode="auto">
          <a:xfrm flipH="1">
            <a:off x="3352953" y="2449340"/>
            <a:ext cx="300428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</p:cNvCxnSpPr>
          <p:nvPr/>
        </p:nvCxnSpPr>
        <p:spPr bwMode="auto">
          <a:xfrm flipH="1">
            <a:off x="3352953" y="4714072"/>
            <a:ext cx="223327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"/>
          <p:cNvCxnSpPr>
            <a:cxnSpLocks noChangeShapeType="1"/>
          </p:cNvCxnSpPr>
          <p:nvPr/>
        </p:nvCxnSpPr>
        <p:spPr bwMode="auto">
          <a:xfrm flipH="1" flipV="1">
            <a:off x="5586227" y="4743889"/>
            <a:ext cx="5" cy="44850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76289" y="5539418"/>
            <a:ext cx="1157616" cy="198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Maria (1,62)</a:t>
            </a:r>
            <a:endParaRPr lang="pt-BR" altLang="pt-BR" sz="1566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861B29-00BA-78A3-1755-283FCB35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6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build="p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7924698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44058" y="5923571"/>
            <a:ext cx="9388997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homens de um time de basquete profissional?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84471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8120630" y="1665613"/>
            <a:ext cx="6867" cy="35656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4" y="1697888"/>
            <a:ext cx="476767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8316562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8577804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8120630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2BDA8A2-051A-4BFB-F22F-92E326E7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9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5181651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31843" y="5923571"/>
            <a:ext cx="9401212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mulheres de uma equipe de ginástica artística?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5704136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5573515" y="4800524"/>
            <a:ext cx="0" cy="43073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3" y="4735213"/>
            <a:ext cx="222056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5573515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83475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775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A9548F61-E314-4E26-8AD3-2BC7B25D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58AFAE0-DF28-6A9A-F094-1967CF33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58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  <a:p>
            <a:pPr algn="r">
              <a:tabLst>
                <a:tab pos="266700" algn="l"/>
              </a:tabLst>
            </a:pP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Introdução ao uso da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 altura sem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Duas alturas, a mesma medida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Fita métrica x Medidor digital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altura com vários níveis de resposta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37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57CDA21E-3A3F-31B3-B598-4CF0B8C5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256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FA4BC0-9AE1-0CB0-5415-DEFA643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66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D812B19-9D54-07F8-F55E-743F06DD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36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9DEDA3-B279-63E7-8FC4-5EC580D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41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9DBED3-3A67-B0B2-E0CE-D86F2BD0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2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346551"/>
              </p:ext>
            </p:extLst>
          </p:nvPr>
        </p:nvGraphicFramePr>
        <p:xfrm>
          <a:off x="3153272" y="604641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272" y="604641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F3C37-F0A0-9EFA-620D-EF85F3D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0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758159-DFEA-D752-5D26-9F8E299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Vamos brincar com os parâmetros?</a:t>
            </a:r>
          </a:p>
          <a:p>
            <a:endParaRPr lang="pt-BR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742" dirty="0" err="1"/>
              <a:t>INEPsico</a:t>
            </a:r>
            <a:r>
              <a:rPr lang="pt-BR" altLang="pt-BR" sz="2742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1545682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 métrica x Medidor digital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(Enem no papel x Enem digital)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FITA MÉTRICA x DIGITAL</a:t>
            </a:r>
          </a:p>
        </p:txBody>
      </p:sp>
      <p:pic>
        <p:nvPicPr>
          <p:cNvPr id="2050" name="Picture 2" descr="FITA MÉTRICA 1,50MTS UN - Lisbeckh - A sua Papelaria em Taboão da Serra e  Região.">
            <a:extLst>
              <a:ext uri="{FF2B5EF4-FFF2-40B4-BE49-F238E27FC236}">
                <a16:creationId xmlns:a16="http://schemas.microsoft.com/office/drawing/2014/main" id="{89255A69-40DA-4A2A-6BC3-2EAE367E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1542447"/>
            <a:ext cx="3773103" cy="37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D00379-2904-383B-792E-C4B474B9EE1C}"/>
              </a:ext>
            </a:extLst>
          </p:cNvPr>
          <p:cNvGrpSpPr/>
          <p:nvPr/>
        </p:nvGrpSpPr>
        <p:grpSpPr>
          <a:xfrm>
            <a:off x="8026743" y="880152"/>
            <a:ext cx="1495735" cy="4991114"/>
            <a:chOff x="8374606" y="933442"/>
            <a:chExt cx="1495735" cy="49911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356D01C-189E-DC2E-2807-57E6D8E2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606" y="933442"/>
              <a:ext cx="1495735" cy="4991114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183BC6-D7C7-6B6A-70EC-E2E446D1B64B}"/>
                </a:ext>
              </a:extLst>
            </p:cNvPr>
            <p:cNvSpPr/>
            <p:nvPr/>
          </p:nvSpPr>
          <p:spPr>
            <a:xfrm>
              <a:off x="8938683" y="3460750"/>
              <a:ext cx="283634" cy="476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52203D-E58C-B54F-C9EA-92D8716F2875}"/>
              </a:ext>
            </a:extLst>
          </p:cNvPr>
          <p:cNvSpPr txBox="1"/>
          <p:nvPr/>
        </p:nvSpPr>
        <p:spPr>
          <a:xfrm>
            <a:off x="6000783" y="3052544"/>
            <a:ext cx="4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2459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>
            <a:normAutofit/>
          </a:bodyPr>
          <a:lstStyle/>
          <a:p>
            <a:r>
              <a:rPr lang="pt-BR" altLang="pt-BR" dirty="0"/>
              <a:t>De 2020 a 2022, houve aplicação computadorizada do Enem</a:t>
            </a:r>
          </a:p>
          <a:p>
            <a:endParaRPr lang="pt-BR" dirty="0"/>
          </a:p>
          <a:p>
            <a:r>
              <a:rPr lang="pt-BR" dirty="0"/>
              <a:t>Uma grande questão: o item fica mais fácil no computador?</a:t>
            </a:r>
          </a:p>
          <a:p>
            <a:pPr lvl="1"/>
            <a:r>
              <a:rPr lang="pt-BR" dirty="0"/>
              <a:t>Se Maria Brasil responder o item 7 da altura no computador ou no papel, faz diferença?</a:t>
            </a:r>
          </a:p>
          <a:p>
            <a:endParaRPr lang="pt-BR" dirty="0"/>
          </a:p>
          <a:p>
            <a:r>
              <a:rPr lang="pt-BR" dirty="0"/>
              <a:t>Análise de Funcionamento Diferencial do Item (DIF)</a:t>
            </a:r>
          </a:p>
        </p:txBody>
      </p:sp>
    </p:spTree>
    <p:extLst>
      <p:ext uri="{BB962C8B-B14F-4D97-AF65-F5344CB8AC3E}">
        <p14:creationId xmlns:p14="http://schemas.microsoft.com/office/powerpoint/2010/main" val="18154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uso da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(meus testes precisam ser comparáveis, e agora?)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61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07C9B2F1-65E4-4BF2-650E-E81E0F71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317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F15A730-67E9-54AE-08B2-EB4D4209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8E4C935-D1AA-91C6-B436-B8F266EE83A0}"/>
              </a:ext>
            </a:extLst>
          </p:cNvPr>
          <p:cNvSpPr/>
          <p:nvPr/>
        </p:nvSpPr>
        <p:spPr>
          <a:xfrm>
            <a:off x="2115470" y="2458680"/>
            <a:ext cx="496984" cy="143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FEE0CE8-2B2E-7491-5EBB-358DCE2B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315076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0,43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F28A00B2-5E40-2A6F-835C-656F02F1B26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341135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90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A7B3-FC27-ED99-2C20-EF2BBFA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2504CF-8B89-E8EC-E747-83C04D89B6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52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ACDC-62E9-14FE-CB9F-AECA7C3136EE}"/>
              </a:ext>
            </a:extLst>
          </p:cNvPr>
          <p:cNvSpPr txBox="1"/>
          <p:nvPr/>
        </p:nvSpPr>
        <p:spPr>
          <a:xfrm>
            <a:off x="6543675" y="177207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altura com vários níveis de resposta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(modelo de </a:t>
            </a:r>
            <a:r>
              <a:rPr lang="pt-B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Samejima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8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8456-0016-3F72-24B7-E6C11AB9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1777-0A70-21CB-D508-464712C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6CEB3-54A3-14B7-418D-0EDCD9C67B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395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Marque o quanto você concorda com as afirmativas: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Nada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Pouco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Muito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Totalmente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endParaRPr lang="pt-BR" sz="1600" dirty="0"/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eu sinto frio nos pés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Eu desço as escadas de dois em dois degraus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Eu me daria bem em um time de basquete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eu impressionaria muito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Eu me sinto desconfortável nos carros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Eu literalmente olho para meus colegas de cima para baixo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Eu sou capaz de pegar um objeto no alto de um armário sem usar escada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Eu abaixo quando vou passar por uma porta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Eu consigo guardar a bagagem no porta-malas do avião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Eu regulo o banco do carro para 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Quando eu ando de carona me oferecem o banco da frente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vou tirar fotos com várias pessoas, formando-se três fileiras, onde ninguém ficará agachado, eu fico atrás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Eu tenho dificuldade para me acomodar no ônibus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 por ordem de tamanho eu fico atrás</a:t>
            </a:r>
          </a:p>
        </p:txBody>
      </p:sp>
    </p:spTree>
    <p:extLst>
      <p:ext uri="{BB962C8B-B14F-4D97-AF65-F5344CB8AC3E}">
        <p14:creationId xmlns:p14="http://schemas.microsoft.com/office/powerpoint/2010/main" val="198381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1C80-2B28-0CED-B572-18815B7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9" name="Imagem 8" descr="Diagrama&#10;&#10;Descrição gerada automaticamente com confiança baixa">
            <a:extLst>
              <a:ext uri="{FF2B5EF4-FFF2-40B4-BE49-F238E27FC236}">
                <a16:creationId xmlns:a16="http://schemas.microsoft.com/office/drawing/2014/main" id="{70F11E23-1257-E475-7AD9-88B3EA9B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DBAA83-9252-1E86-10E1-53D0654FCCCD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2502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B327-E5FB-D2E3-0DD4-C90933F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08FD-C23B-F773-E5D3-BFC95A1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F921807-16FC-6505-B5D7-785D00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786EF-45C7-3F0B-E026-291C55149EBF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9866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06493-D466-3ED9-78F7-15023B0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A101BFB-B6B0-C6E8-0287-F7A3092F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97EE2A5-E281-08A6-993B-F63F7C4A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1" y="107644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8AB42E2-015B-D333-64EE-7C5CC43704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133703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61AA3A6-42F0-E48A-8A8D-5FC4BD55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2" y="4783741"/>
            <a:ext cx="10287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0,07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C5042364-044F-8630-510B-5BC8E3958A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50443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5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15F4-B584-ED47-BC7D-D5978D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309AE91-450D-FAF5-E4BC-8B0D05B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49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F6455-8B1E-71E7-DA47-5B8A7C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BC46DF0-8CD5-432B-AC01-5F25E2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CC6D57-CB8E-7A45-08E2-80A00F4E94A0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D10048-50D4-2BE3-9095-24B033F1224F}"/>
              </a:ext>
            </a:extLst>
          </p:cNvPr>
          <p:cNvSpPr txBox="1"/>
          <p:nvPr/>
        </p:nvSpPr>
        <p:spPr>
          <a:xfrm>
            <a:off x="5247861" y="1252330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Quantos parâmetros b?</a:t>
            </a:r>
          </a:p>
        </p:txBody>
      </p:sp>
    </p:spTree>
    <p:extLst>
      <p:ext uri="{BB962C8B-B14F-4D97-AF65-F5344CB8AC3E}">
        <p14:creationId xmlns:p14="http://schemas.microsoft.com/office/powerpoint/2010/main" val="339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0165E-7F9B-EA89-75B1-B0F8ED0E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1BB592C-53A7-586A-1BEB-5DAA7F15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0B8E6-BF4D-C896-3AEA-B17C5FB2464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4619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73975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95840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12" name="Imagem 13" descr="duvida.png">
            <a:extLst>
              <a:ext uri="{FF2B5EF4-FFF2-40B4-BE49-F238E27FC236}">
                <a16:creationId xmlns:a16="http://schemas.microsoft.com/office/drawing/2014/main" id="{64488448-D8B9-B0DA-A78B-911DF569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7" y="1535866"/>
            <a:ext cx="4414985" cy="472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D027E81-0618-E6AA-D192-3F81C05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0B99D-BF20-EB07-6233-1081174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B0B8B285-D31B-D748-DFC8-449E5104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D5DF477B-AC4F-FAC6-EA9E-EC93F393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C5591402-546E-F568-BE70-387B6DD53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92640-A22A-7A3D-F65B-1BB3D91FA7F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273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A265-A33D-094D-2BBA-861B02B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CFEBCE6-2CBD-C512-7019-0B4940E1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BE8092B-ACBF-FBD8-FAA5-BE1B069F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588BCD0-2464-15E1-0244-7EC600A91B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4C7A1-5556-309B-FBB1-1494A44E5D98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10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2DC5-08C3-1E94-2E1E-BBC376C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65AB3-CEF6-8421-8DAF-11B54A8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7054A2B-B1CC-AA04-92AE-89DFBED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5E32B8-288B-E2C8-DED2-214A2072BE64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846150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736BB-5C93-83F3-DA9A-E706610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FACD2D83-5DB4-BEAF-F0E7-8D92596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2F1654-4CB5-8023-2E96-4EF2E80A49A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040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9E2F-229A-B879-D5F1-07D083D6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3FDEB82-3E95-FC24-1366-F43C5978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08505C5-FCE0-C6AE-B6F2-48A1AA0E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B7173EAA-BBDE-397B-D4E7-5353BE994B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03FBB4-B284-A277-3C66-C999D39336F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6920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D1F2B-A281-8DAA-1A2E-396E935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2" name="Imagem 11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9161F14-0C83-EB7A-9D66-062B47E1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80BA0540-4432-FF37-86C6-99965A7C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1BDF2871-C7B6-86DC-67DB-1D1C52AF0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E87949-351E-D83E-8B52-898D062D0C0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3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BC86-B5DA-4AC0-B3DB-01E4A077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0005-7476-5067-15B9-F1D947CF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2DE5715-E180-8F6F-889A-470DF9C8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3D36EF-4FEA-9B0A-B969-1773236469D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770431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ABD2C-C80A-8E80-07DE-3302018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CBECC98B-DD36-C5E8-BE0E-62AF5208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0BF9E-A5E8-476E-B3FF-5F6BAFA0F6F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6578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9048-B54B-DA01-ED47-A243710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0E91772-0929-1C3F-0C84-2CD4FA1E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18A08C0-8B2C-FC7E-ECB0-873C40F6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92E1C75-2A09-C8BB-F0DA-ED26D1AE30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78CEA263-85DD-D85A-1B30-D7DD8B5B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34AA8703-A7E1-909A-8AC0-F2F44BAFFA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76CC7-3D7B-93D9-7C78-777F4FDE50A2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11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2B5EC-F7B6-44B5-D7C8-58461D5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8429C62-B8B1-89BD-6A93-3761969A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3FA6542-D2AC-95A1-2550-D74C485B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3" y="14640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39735A54-2DAD-F538-A545-7CCB62AC4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34745" y="17246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4F8AB-5639-C8D0-0A40-272E72647D9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5859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 QUE ESTAMOS MEDINDO?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dirty="0"/>
              <a:t>Medir altura x Medir conhecimento</a:t>
            </a:r>
          </a:p>
          <a:p>
            <a:pPr lvl="1"/>
            <a:r>
              <a:rPr lang="pt-BR" dirty="0"/>
              <a:t>Medir diretamente x medir indiretamente</a:t>
            </a:r>
          </a:p>
          <a:p>
            <a:endParaRPr lang="pt-BR" dirty="0"/>
          </a:p>
          <a:p>
            <a:r>
              <a:rPr lang="pt-BR" dirty="0"/>
              <a:t>Medir um traço latente</a:t>
            </a:r>
          </a:p>
          <a:p>
            <a:pPr lvl="1"/>
            <a:r>
              <a:rPr lang="pt-BR" dirty="0"/>
              <a:t>Definição teórica</a:t>
            </a:r>
          </a:p>
          <a:p>
            <a:pPr lvl="1"/>
            <a:r>
              <a:rPr lang="pt-BR" dirty="0"/>
              <a:t>Referência para elaboração de itens</a:t>
            </a:r>
          </a:p>
          <a:p>
            <a:pPr lvl="1"/>
            <a:r>
              <a:rPr lang="pt-BR" dirty="0"/>
              <a:t>Elaboração de itens</a:t>
            </a:r>
          </a:p>
          <a:p>
            <a:pPr lvl="1"/>
            <a:r>
              <a:rPr lang="pt-BR" dirty="0"/>
              <a:t>Aplicação dos itens</a:t>
            </a:r>
          </a:p>
          <a:p>
            <a:pPr lvl="1"/>
            <a:r>
              <a:rPr lang="pt-BR" dirty="0"/>
              <a:t>Análise do comportamento observado</a:t>
            </a:r>
          </a:p>
          <a:p>
            <a:pPr lvl="1"/>
            <a:r>
              <a:rPr lang="pt-BR" dirty="0"/>
              <a:t>Construção de uma régua</a:t>
            </a:r>
          </a:p>
          <a:p>
            <a:pPr lvl="1"/>
            <a:r>
              <a:rPr lang="pt-BR" dirty="0"/>
              <a:t>Interpretação da régua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8A2D838-CC27-E593-9C55-79A7D99798CF}"/>
              </a:ext>
            </a:extLst>
          </p:cNvPr>
          <p:cNvSpPr/>
          <p:nvPr/>
        </p:nvSpPr>
        <p:spPr>
          <a:xfrm>
            <a:off x="6749107" y="2514651"/>
            <a:ext cx="653106" cy="28822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231F46-34FB-6BAA-0653-9D3BA1529FA3}"/>
              </a:ext>
            </a:extLst>
          </p:cNvPr>
          <p:cNvSpPr txBox="1"/>
          <p:nvPr/>
        </p:nvSpPr>
        <p:spPr>
          <a:xfrm>
            <a:off x="7402458" y="3037137"/>
            <a:ext cx="3330842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Necessário verificar evidências de validade em todo o processo: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estamos medindo de fato aquilo que dizemos?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as interpretações dos escores estão adequadas?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o uso dos escores está adequado?</a:t>
            </a:r>
          </a:p>
        </p:txBody>
      </p:sp>
    </p:spTree>
    <p:extLst>
      <p:ext uri="{BB962C8B-B14F-4D97-AF65-F5344CB8AC3E}">
        <p14:creationId xmlns:p14="http://schemas.microsoft.com/office/powerpoint/2010/main" val="33380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9DB42-C2AB-FC1E-CE8B-D58357A3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2E72D7B-1440-FE55-4DC1-CBB4320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89D8D6DE-339B-DF78-FF4B-7BBD2D6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4E83650B-9077-9DF1-9353-CE3B533CFA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325E9842-7059-6A38-FAFE-0625106F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861DC498-473A-557E-D57E-DF5664A34C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5E84469C-6547-3D2B-3855-56B1940C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2D19FB66-4A1F-A74C-BF6F-5C752AD83AD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3E5C0-D4A1-D587-C8BA-B5A5DAE3E49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6557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33646-5687-F399-905F-87988613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4" name="Imagem 13" descr="Diagrama&#10;&#10;Descrição gerada automaticamente com confiança baixa">
            <a:extLst>
              <a:ext uri="{FF2B5EF4-FFF2-40B4-BE49-F238E27FC236}">
                <a16:creationId xmlns:a16="http://schemas.microsoft.com/office/drawing/2014/main" id="{15FF21CE-1150-269F-2F87-129033BB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554BEE67-EA02-D0DD-2BC8-411CB379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E514A4AF-AD09-36D1-8619-6E735D1520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474E6B-BE8A-DBFD-6BFA-85169D14A436}"/>
              </a:ext>
            </a:extLst>
          </p:cNvPr>
          <p:cNvSpPr txBox="1"/>
          <p:nvPr/>
        </p:nvSpPr>
        <p:spPr>
          <a:xfrm>
            <a:off x="5247861" y="1252330"/>
            <a:ext cx="19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</p:txBody>
      </p:sp>
    </p:spTree>
    <p:extLst>
      <p:ext uri="{BB962C8B-B14F-4D97-AF65-F5344CB8AC3E}">
        <p14:creationId xmlns:p14="http://schemas.microsoft.com/office/powerpoint/2010/main" val="33436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D3962-39B7-D9C9-EF06-15106D3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050D83C-8003-30B2-03BD-68351B56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DC58B61-D4C2-86C0-B95F-945B0D76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B3DDAF0D-4F7D-64B1-2011-3AE8E3838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C90E0878-9E22-90D8-BC71-9A73F5BE1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8D3B891-1EFE-92D0-E5A4-E9730C42FE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AC5AE567-E67A-3A33-C258-44346A381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1D77AB2-8EFC-132D-509E-8E29B697F2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06583D45-2B2D-9C5D-70C1-37DF1C67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B134B27F-1215-D33D-99E7-F355C15D7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6751D2-3178-DF02-039E-018D391D5C0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9058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0729-CB04-4B46-B22F-6A4DA4D8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Diagrama, Histograma&#10;&#10;Descrição gerada automaticamente">
            <a:extLst>
              <a:ext uri="{FF2B5EF4-FFF2-40B4-BE49-F238E27FC236}">
                <a16:creationId xmlns:a16="http://schemas.microsoft.com/office/drawing/2014/main" id="{90DAEC87-737F-DC7E-E4F2-0D2553938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EDD04-60E7-7EA2-90A4-754788D4FA43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7090150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553A-D42F-EA41-6B83-6C6D89C8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A9085B-4632-F612-812E-3B12BF14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F60C593F-9C06-E3C9-D02D-1DC3D392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8BD005AA-ABB6-3E0E-C28C-77CC22325F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BC711235-0F09-DFD0-5F05-C9439A72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C07DF8F-FB98-84F4-888C-5EAA744A60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9C173657-6F20-8C3A-2AAF-57F67AD0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FA7B14F1-3073-6782-CF6E-F2703F346E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04C2C33-32D0-E5CE-A4C4-B55F2BF0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5D1F-395D-309C-8424-E32C16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D36A6DD-447D-3749-E5BD-0B4767F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7C78D46F-4E19-BC1F-BAFC-0A1802F1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1BEFDB1-A1BD-15CD-C921-6FBCDAA879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0A5653B6-A936-8DEC-A5A1-9D682788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E9A1F85-E70E-8A8C-5A2B-622841EA17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91618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D1DA0-ACDC-FCAB-7BA7-28F0A12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0A9CDA1E-F73E-81C8-B23A-C4D36D1F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649F9B9-882E-29AE-45A1-873A4211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F98755E-BCCE-82AB-5A22-DB80D9FF68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C134AE-B3C1-BACB-DF9C-E752F3CB501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238320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73E1-E27A-5AEC-C8A1-9E04106E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3AAF7-5B06-F9CB-D237-D1A765E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59A12A8-B126-3B26-EF14-39D12FA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5C19125-8936-279D-33EB-450C4D2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838C203-F3AB-9D50-9AC9-5152E2F188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DBB2C981-F707-8EC2-B8CB-D5347173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3ED5F375-DA99-FA2C-3C89-5636EB0019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ACF137FA-0A4C-F35F-EC19-BAFE8CA8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8710A21-2969-5E4D-6673-6CCD33973F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798FA990-20B6-9CBB-A4E7-532EA294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00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6766-1713-C855-3684-A5D3BBE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805E-B98B-1196-B1F0-2E05EB0F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B5900DF-B677-DBD4-AA5A-0D4ED3B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2C8D0CC-6E05-D857-EECF-FDF63A9DE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E63A4A6-0DF8-CF64-4264-843284BFF7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1C95D3FC-526D-D555-E161-EE3607EC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2DECD0B-FF9F-790F-92CE-45C440C1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94FF1A3E-24D3-8D6E-3C00-1492AF62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638A57D1-C6CE-001A-C35A-77B4FD492F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CAB6E5E3-063A-A1C9-8F4B-0B573B416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8C0E0958-3A1C-C1ED-639F-46EEE9EC6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4C3A85-E84B-B0F3-2D7C-2C85920B885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9534340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39391-92C9-D212-B83A-757791CA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757363"/>
            <a:ext cx="9307513" cy="2347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308" dirty="0"/>
              <a:t>Obrigado!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385332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MEDIR CONHECIMENTO?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Psicometria: ciência da mensuração psicológica</a:t>
            </a:r>
          </a:p>
          <a:p>
            <a:pPr lvl="1"/>
            <a:r>
              <a:rPr lang="pt-BR" dirty="0"/>
              <a:t>Cuida de medir processos mentais</a:t>
            </a:r>
          </a:p>
          <a:p>
            <a:pPr lvl="1"/>
            <a:r>
              <a:rPr lang="pt-BR" dirty="0"/>
              <a:t>Procura explicar o sentido das respostas dadas pelos sujeitos a uma série de tarefas (itens)</a:t>
            </a:r>
          </a:p>
          <a:p>
            <a:endParaRPr lang="pt-BR" dirty="0"/>
          </a:p>
          <a:p>
            <a:r>
              <a:rPr lang="pt-BR" dirty="0"/>
              <a:t>Duas vertentes da psicometria moderna:</a:t>
            </a:r>
          </a:p>
          <a:p>
            <a:pPr lvl="1"/>
            <a:r>
              <a:rPr lang="pt-BR" dirty="0"/>
              <a:t>Teoria Clássica dos Testes (TCT)</a:t>
            </a:r>
          </a:p>
          <a:p>
            <a:pPr lvl="1"/>
            <a:r>
              <a:rPr lang="pt-BR" dirty="0"/>
              <a:t>Teoria do traço latente</a:t>
            </a:r>
          </a:p>
          <a:p>
            <a:pPr lvl="2"/>
            <a:r>
              <a:rPr lang="pt-BR" dirty="0"/>
              <a:t>Teoria de Resposta ao Item (TRI)</a:t>
            </a:r>
          </a:p>
          <a:p>
            <a:pPr lvl="2"/>
            <a:r>
              <a:rPr lang="pt-BR" dirty="0"/>
              <a:t>Análise fatorial</a:t>
            </a:r>
          </a:p>
        </p:txBody>
      </p:sp>
    </p:spTree>
    <p:extLst>
      <p:ext uri="{BB962C8B-B14F-4D97-AF65-F5344CB8AC3E}">
        <p14:creationId xmlns:p14="http://schemas.microsoft.com/office/powerpoint/2010/main" val="13987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é calculada a minha altura?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(cálculo da nota com TRI)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9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ED1F8D4-DD3E-656D-21B0-C9D465C1B532}"/>
              </a:ext>
            </a:extLst>
          </p:cNvPr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3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EB830FC-84A6-3912-F955-A88053573F60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769434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3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9826D3-53AF-656D-1CA1-BEA638B7A1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CB21-313B-F611-FD22-ED6BB81B950F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A3F7E51-600B-436F-1FF0-40360D915D79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22F686DA-A14C-C78D-AE07-2E0EF241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0AB4DBD-6C71-49C4-EF31-87CDF14A3B45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DF2DF-F9CD-FD69-850E-B4B694B748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180357-86F7-3964-F6AB-A8453CB40461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ector de seta reta 16"/>
          <p:cNvCxnSpPr/>
          <p:nvPr/>
        </p:nvCxnSpPr>
        <p:spPr>
          <a:xfrm flipV="1">
            <a:off x="3666949" y="5038694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3">
            <a:extLst>
              <a:ext uri="{FF2B5EF4-FFF2-40B4-BE49-F238E27FC236}">
                <a16:creationId xmlns:a16="http://schemas.microsoft.com/office/drawing/2014/main" id="{7DD6234C-9FC1-49D5-B6E5-929481B9AFE3}"/>
              </a:ext>
            </a:extLst>
          </p:cNvPr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3D2048E3-AADB-48A8-A729-F6EE85C46F8A}"/>
              </a:ext>
            </a:extLst>
          </p:cNvPr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094B07-C13A-1C50-3AAD-EEE79A75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PAUSA: SOBRE PROBABILIDADE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85888"/>
            <a:ext cx="5851525" cy="4510087"/>
          </a:xfrm>
        </p:spPr>
        <p:txBody>
          <a:bodyPr/>
          <a:lstStyle/>
          <a:p>
            <a:r>
              <a:rPr lang="pt-BR" dirty="0"/>
              <a:t>Probabilidade de se obter 6 em uma jogada: </a:t>
            </a:r>
          </a:p>
          <a:p>
            <a:endParaRPr lang="pt-BR" dirty="0"/>
          </a:p>
          <a:p>
            <a:r>
              <a:rPr lang="pt-BR" dirty="0"/>
              <a:t>Probabilidade de se obter 6 </a:t>
            </a:r>
            <a:r>
              <a:rPr lang="pt-BR" b="1" dirty="0"/>
              <a:t>ou</a:t>
            </a:r>
            <a:r>
              <a:rPr lang="pt-BR" dirty="0"/>
              <a:t> 5 em uma jogada:</a:t>
            </a:r>
          </a:p>
          <a:p>
            <a:endParaRPr lang="pt-BR" dirty="0"/>
          </a:p>
          <a:p>
            <a:r>
              <a:rPr lang="pt-BR" dirty="0"/>
              <a:t>Probabilidade de se obter 6 na 1ª jogada </a:t>
            </a:r>
            <a:r>
              <a:rPr lang="pt-BR" b="1" dirty="0"/>
              <a:t>e</a:t>
            </a:r>
            <a:r>
              <a:rPr lang="pt-BR" dirty="0"/>
              <a:t> 6 na 2ª jogada:</a:t>
            </a:r>
          </a:p>
        </p:txBody>
      </p:sp>
      <p:sp>
        <p:nvSpPr>
          <p:cNvPr id="4" name="AutoShape 2" descr="Resultado de imagem para dado"/>
          <p:cNvSpPr>
            <a:spLocks noChangeAspect="1" noChangeArrowheads="1"/>
          </p:cNvSpPr>
          <p:nvPr/>
        </p:nvSpPr>
        <p:spPr bwMode="auto">
          <a:xfrm>
            <a:off x="1398910" y="-69725"/>
            <a:ext cx="298426" cy="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527" tIns="44764" rIns="89527" bIns="44764" numCol="1" anchor="t" anchorCtr="0" compatLnSpc="1">
            <a:prstTxWarp prst="textNoShape">
              <a:avLst/>
            </a:prstTxWarp>
          </a:bodyPr>
          <a:lstStyle/>
          <a:p>
            <a:endParaRPr lang="pt-BR" sz="2056"/>
          </a:p>
        </p:txBody>
      </p:sp>
      <p:pic>
        <p:nvPicPr>
          <p:cNvPr id="10244" name="Picture 4" descr="Resultado de imagem para da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1172936"/>
            <a:ext cx="1756636" cy="1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7416013" y="1454945"/>
          <a:ext cx="583542" cy="119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52280" imgH="393480" progId="Equation.3">
                  <p:embed/>
                </p:oleObj>
              </mc:Choice>
              <mc:Fallback>
                <p:oleObj name="Equação" r:id="rId3" imgW="1522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013" y="1454945"/>
                        <a:ext cx="583542" cy="11911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7378198" y="3174384"/>
          <a:ext cx="2101898" cy="103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634680" imgH="393480" progId="Equation.3">
                  <p:embed/>
                </p:oleObj>
              </mc:Choice>
              <mc:Fallback>
                <p:oleObj name="Equação" r:id="rId5" imgW="634680" imgH="39348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98" y="3174384"/>
                        <a:ext cx="2101898" cy="1030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7351873" y="4768806"/>
          <a:ext cx="2269275" cy="10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685800" imgH="393480" progId="Equation.3">
                  <p:embed/>
                </p:oleObj>
              </mc:Choice>
              <mc:Fallback>
                <p:oleObj name="Equação" r:id="rId7" imgW="685800" imgH="393480" progId="Equation.3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873" y="4768806"/>
                        <a:ext cx="2269275" cy="103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CURVA CARACTERÍSTICA DO ITEM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F40FA-5B13-08FB-09E4-FECE4698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9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F67D15E-F0B6-E84B-E53B-DA6F11DD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6143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E90E9-3253-C446-A8B6-3C52022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6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3"/>
              </p:ext>
            </p:extLst>
          </p:nvPr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60921"/>
              </p:ext>
            </p:extLst>
          </p:nvPr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89592"/>
              </p:ext>
            </p:extLst>
          </p:nvPr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6343B08-96A2-B6B3-0F20-DFD43739FEC9}"/>
              </a:ext>
            </a:extLst>
          </p:cNvPr>
          <p:cNvSpPr txBox="1">
            <a:spLocks/>
          </p:cNvSpPr>
          <p:nvPr/>
        </p:nvSpPr>
        <p:spPr bwMode="auto">
          <a:xfrm>
            <a:off x="3522888" y="5246823"/>
            <a:ext cx="5146224" cy="596347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teste fosse aplicado para o 6º ano?</a:t>
            </a:r>
          </a:p>
        </p:txBody>
      </p:sp>
    </p:spTree>
    <p:extLst>
      <p:ext uri="{BB962C8B-B14F-4D97-AF65-F5344CB8AC3E}">
        <p14:creationId xmlns:p14="http://schemas.microsoft.com/office/powerpoint/2010/main" val="8656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35B9FDB2-EC50-44BA-4FC1-9ED1623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0D574CE5-ECDF-2F78-6C31-C907C0CA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5D1E75C8-F6C2-5BEA-319D-15D7F1528F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9">
            <a:extLst>
              <a:ext uri="{FF2B5EF4-FFF2-40B4-BE49-F238E27FC236}">
                <a16:creationId xmlns:a16="http://schemas.microsoft.com/office/drawing/2014/main" id="{F19E6D96-4CDE-9232-2FC7-F0718481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CC3278D6-A414-4056-15BA-64022E26AC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FCA699A9-BAC0-3007-C9C0-F5A3E9E3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7598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1343C94-0C88-822E-D291-A66E4B5B47B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70F051D7-2671-E0E9-CDA4-10D957F9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6C22BE1-6A24-E047-78C2-9CCF35C5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65001A-3659-CA28-838E-917C580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86A936D-E5F4-7545-F101-EB8B2232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31316D9-44E7-454A-81A9-E709C704029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D8AFBE-6EBD-4817-B49C-4E1EAD3DA2A4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735E95-ADFD-497D-A4EF-3A9B8CFFF8DE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C5FF78-C04E-4972-B487-476EC61AC58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2044D4-326D-4B2A-BA80-C499A4098E11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6709CF-6D0D-4B67-9416-9945413D3D24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4BA1F-9FD3-01D1-8394-B919959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3E656F0-A072-D7D6-2D5C-17B8CB9B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EE1D4237-49E3-3FC2-72EF-E3862284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87265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 x 0,58 = 0,37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E267DFB3-03C2-85DD-FFD7-8E5B6BD5C3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413324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790A3C8D-5BB1-26A4-95EC-1A18005F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4973594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= 0,02</a:t>
            </a:r>
            <a:endParaRPr lang="pt-BR" altLang="pt-BR" sz="1566" dirty="0"/>
          </a:p>
        </p:txBody>
      </p:sp>
      <p:cxnSp>
        <p:nvCxnSpPr>
          <p:cNvPr id="11" name="AutoShape 13">
            <a:extLst>
              <a:ext uri="{FF2B5EF4-FFF2-40B4-BE49-F238E27FC236}">
                <a16:creationId xmlns:a16="http://schemas.microsoft.com/office/drawing/2014/main" id="{054A085D-BF1F-2822-1A2B-C31D30CF58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5234182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9">
            <a:extLst>
              <a:ext uri="{FF2B5EF4-FFF2-40B4-BE49-F238E27FC236}">
                <a16:creationId xmlns:a16="http://schemas.microsoft.com/office/drawing/2014/main" id="{0C1DB7A5-DA57-9308-C016-12BF6DAB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3" y="2950284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0,97 = 0,95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BDFB4DFD-BCA0-5608-A21F-0DFEC672CC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5915" y="2672111"/>
            <a:ext cx="243581" cy="2709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7E6D73-6CD9-F815-A423-8B1E2EB782EE}"/>
              </a:ext>
            </a:extLst>
          </p:cNvPr>
          <p:cNvSpPr/>
          <p:nvPr/>
        </p:nvSpPr>
        <p:spPr>
          <a:xfrm>
            <a:off x="5197818" y="49151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6A6ADF-4EB7-6315-95D3-E09DDE6F4255}"/>
              </a:ext>
            </a:extLst>
          </p:cNvPr>
          <p:cNvSpPr/>
          <p:nvPr/>
        </p:nvSpPr>
        <p:spPr>
          <a:xfrm>
            <a:off x="7434283" y="385813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7CF4A2-2A94-1C67-3AAC-381C5187531C}"/>
              </a:ext>
            </a:extLst>
          </p:cNvPr>
          <p:cNvSpPr/>
          <p:nvPr/>
        </p:nvSpPr>
        <p:spPr>
          <a:xfrm>
            <a:off x="9240785" y="289181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C306F385-EC01-A7D8-645F-6E0BDE08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2" grpId="0" animBg="1"/>
      <p:bldP spid="4" grpId="0" animBg="1"/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7CE939B-8D26-3BBF-6B54-671E4970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DB61C4-4A20-4740-923E-F934787419F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8C3967-2752-4CC7-9658-9FD7BD3B21E6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51512-8D42-400B-8262-432994D9904A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6EFCB-821D-4C10-9416-C51CA2CF2B6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9663BA-1E23-4380-92CC-4C657520CE9C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BC76DC-ADF9-4A00-8CEF-18BF0550A31A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297EDB-5B46-46C0-8519-96DE05ABC8F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8E85D8-B837-BADB-579B-72DD6766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BB97422-454E-5E8A-5433-FE74B1F6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B9EE7-9DE1-8E72-DA87-A6AFD31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888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18D36CE-710F-7D1F-AEC3-B1A2B6D9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B116B3-C4A2-247C-7D71-7B06A750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5317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F1CF18F-F00C-B9A1-A680-95683F2C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9094AF79-BCC1-4D65-A0E3-64E175BEC95E}"/>
              </a:ext>
            </a:extLst>
          </p:cNvPr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F5C878-6469-4755-B1A7-7593E87E747F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2000D3-BBBA-FCFD-33BE-60E0B221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1227FB1-1502-A51F-6401-20608BDF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85A29E-139F-4B4C-974A-484BC03C4BEA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2785E-9390-1C8D-A29F-C0BAA88A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4DD43C9-A3EC-168E-6B03-1496C91E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A65EF3-9B68-4BB0-BAD0-E202F8BD65C0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B97F12-A0E8-F4C0-F20F-E18AF57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</TotalTime>
  <Words>7756</Words>
  <Application>Microsoft Office PowerPoint</Application>
  <PresentationFormat>Widescreen</PresentationFormat>
  <Paragraphs>2813</Paragraphs>
  <Slides>170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170</vt:i4>
      </vt:variant>
    </vt:vector>
  </HeadingPairs>
  <TitlesOfParts>
    <vt:vector size="178" baseType="lpstr">
      <vt:lpstr>Arial</vt:lpstr>
      <vt:lpstr>Calibri</vt:lpstr>
      <vt:lpstr>Raleway</vt:lpstr>
      <vt:lpstr>Raleway Black</vt:lpstr>
      <vt:lpstr>CAPA</vt:lpstr>
      <vt:lpstr>Personalizar design</vt:lpstr>
      <vt:lpstr>Final</vt:lpstr>
      <vt:lpstr>Equação</vt:lpstr>
      <vt:lpstr>Tomando medidas</vt:lpstr>
      <vt:lpstr>OBJETIVO DA AULA</vt:lpstr>
      <vt:lpstr>Apresentação do PowerPoint</vt:lpstr>
      <vt:lpstr>Apresentação do PowerPoint</vt:lpstr>
      <vt:lpstr>Apresentação do PowerPoint</vt:lpstr>
      <vt:lpstr>Apresentação do PowerPoint</vt:lpstr>
      <vt:lpstr>O QUE ESTAMOS MEDINDO?</vt:lpstr>
      <vt:lpstr>COMO MEDIR CONHECIMENTO?</vt:lpstr>
      <vt:lpstr>TEORIA CLÁSSICA DOS TESTES</vt:lpstr>
      <vt:lpstr>TEORIA CLÁSSICA DOS TESTES</vt:lpstr>
      <vt:lpstr>TEORIA CLÁSSICA DOS TESTES</vt:lpstr>
      <vt:lpstr>TEORIAS DA MEDIDA</vt:lpstr>
      <vt:lpstr>Apresentação do PowerPoint</vt:lpstr>
      <vt:lpstr>APLICAÇÃO DE UM ITEM</vt:lpstr>
      <vt:lpstr>APLICAÇÃO DE UM ITEM</vt:lpstr>
      <vt:lpstr>CURVA CARACTERÍSTICA DO ITEM</vt:lpstr>
      <vt:lpstr>POSSÍVEL APLICAÇÃO DA TRI</vt:lpstr>
      <vt:lpstr>MEDINDO ALTURA COM TRI</vt:lpstr>
      <vt:lpstr>MEDINDO ALTURA COM TRI</vt:lpstr>
      <vt:lpstr>MEDINDO ALTURA COM TRI</vt:lpstr>
      <vt:lpstr>CURVA CARACTERÍSTICA DO ITEM</vt:lpstr>
      <vt:lpstr>MEDINDO ALTURA COM TRI</vt:lpstr>
      <vt:lpstr>MEDINDO ALTURA COM TRI</vt:lpstr>
      <vt:lpstr>TEORIAS DA MEDIDA</vt:lpstr>
      <vt:lpstr>MEDINDO ALTURA COM TRI</vt:lpstr>
      <vt:lpstr>CONSTRUÇÃO DA RÉGUA</vt:lpstr>
      <vt:lpstr>CONSTRUÇÃO DA RÉGUA</vt:lpstr>
      <vt:lpstr>CONSTRUÇÃO DA RÉGUA</vt:lpstr>
      <vt:lpstr>CONSTRUÇÃO DA RÉGUA</vt:lpstr>
      <vt:lpstr>CONSTRUÇÃO DA RÉGUA</vt:lpstr>
      <vt:lpstr>CONSTRUÇÃO DA RÉGUA</vt:lpstr>
      <vt:lpstr>Apresentação do PowerPoint</vt:lpstr>
      <vt:lpstr>A RÉGUA DO ENEM</vt:lpstr>
      <vt:lpstr>Apresentação do PowerPoint</vt:lpstr>
      <vt:lpstr>COMPORTAMENTO DE UM ITEM</vt:lpstr>
      <vt:lpstr>COMPORTAMENTO DE UM ITEM</vt:lpstr>
      <vt:lpstr>COMPORTAMENTO DE UM ITEM</vt:lpstr>
      <vt:lpstr>COMPORTAMENTO DE UM ITEM</vt:lpstr>
      <vt:lpstr>APLICAÇÃO DE NOVOS ITENS</vt:lpstr>
      <vt:lpstr>APLICAÇÃO DE NOVOS ITENS</vt:lpstr>
      <vt:lpstr>APLICAÇÃO DE NOVOS ITENS</vt:lpstr>
      <vt:lpstr>APLICAÇÃO DE NOVOS ITENS</vt:lpstr>
      <vt:lpstr>COMPORTAMENTO DE UM ITEM</vt:lpstr>
      <vt:lpstr>COMPORTAMENTO DE UM ITEM</vt:lpstr>
      <vt:lpstr>COMPORTAMENTO DE UM ITEM</vt:lpstr>
      <vt:lpstr>COMPORTAMENTO DE UM ITEM</vt:lpstr>
      <vt:lpstr>Apresentação do PowerPoint</vt:lpstr>
      <vt:lpstr>FITA MÉTRICA x DIGITAL</vt:lpstr>
      <vt:lpstr>PAPEL x COMPUTADOR</vt:lpstr>
      <vt:lpstr>PAPEL x COMPUTADOR</vt:lpstr>
      <vt:lpstr>PAPEL x COMPUTADOR</vt:lpstr>
      <vt:lpstr>Apresentação do PowerPoint</vt:lpstr>
      <vt:lpstr>MEDINDO ALTURA COM TRI</vt:lpstr>
      <vt:lpstr>ITEM DICOTÔMICO</vt:lpstr>
      <vt:lpstr>ITEM DICOTÔMICO</vt:lpstr>
      <vt:lpstr>ITEM DICOTÔMICO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Apresentação do PowerPoint</vt:lpstr>
      <vt:lpstr>ITEM POLITÔMICO</vt:lpstr>
      <vt:lpstr>ITEM POLITÔMICO</vt:lpstr>
      <vt:lpstr>Apresentação do PowerPoint</vt:lpstr>
      <vt:lpstr>Apresentação do PowerPoint</vt:lpstr>
      <vt:lpstr>COMO MEDIR CONHECIMENTO (TCT)?</vt:lpstr>
      <vt:lpstr>COMO MEDIR CONHECIMENTO (TCT)?</vt:lpstr>
      <vt:lpstr>COMO MEDIR CONHECIMENTO (TRI)?</vt:lpstr>
      <vt:lpstr>COMO MEDIR CONHECIMENTO (TRI)?</vt:lpstr>
      <vt:lpstr>Apresentação do PowerPoint</vt:lpstr>
      <vt:lpstr>Apresentação do PowerPoint</vt:lpstr>
      <vt:lpstr>PAUSA: SOBRE PROBABILIDADE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MEDIR CONHECIMENTO (TRI)?</vt:lpstr>
      <vt:lpstr>ALTURA x CONHECIMENTO</vt:lpstr>
      <vt:lpstr>MEDINDO ALTURA COM TRI</vt:lpstr>
      <vt:lpstr>MEDINDO ALTURA COM TRI</vt:lpstr>
      <vt:lpstr>MEDINDO ALTURA COM TRI</vt:lpstr>
      <vt:lpstr>INTERPRETAÇÃO PEDAGÓGICA DA “RÉGUA”</vt:lpstr>
      <vt:lpstr>INTERPRETAÇÃO PEDAGÓGICA DA “RÉGUA”</vt:lpstr>
      <vt:lpstr>DESCRIÇÃO DO ITEM</vt:lpstr>
      <vt:lpstr>DESCRIÇÃO DO ITEM</vt:lpstr>
      <vt:lpstr>DESCRIÇÃO DO ITEM</vt:lpstr>
      <vt:lpstr>INTERPRETAÇÃO PEDAGÓGICA DA “RÉGUA”</vt:lpstr>
      <vt:lpstr>INTERPRETAÇÃO PEDAGÓGICA DA “RÉGUA”</vt:lpstr>
      <vt:lpstr>DESCRIÇÃO DO ITEM</vt:lpstr>
      <vt:lpstr>INTERPRETAÇÃO PEDAGÓGICA DA “RÉGUA”</vt:lpstr>
      <vt:lpstr>INTERPRETAÇÃO PEDAGÓGICA DA “RÉGUA”</vt:lpstr>
      <vt:lpstr>INTERPRETAÇÃO PEDAGÓGICA DA “RÉGUA”</vt:lpstr>
      <vt:lpstr>INTERPRETAÇÃO PEDAGÓGICA DA “RÉGUA”</vt:lpstr>
      <vt:lpstr>ANCORAGEM DE ITEM</vt:lpstr>
      <vt:lpstr>ANCORAGEM DE ITEM</vt:lpstr>
      <vt:lpstr>ANCORAGEM DE ITEM</vt:lpstr>
      <vt:lpstr>ANCORAGEM DE ITEM</vt:lpstr>
      <vt:lpstr>ANCORAGEM DE ITEM</vt:lpstr>
      <vt:lpstr>BOOKMARK</vt:lpstr>
      <vt:lpstr>BOOKMARK</vt:lpstr>
      <vt:lpstr>BOOKMARK</vt:lpstr>
      <vt:lpstr>BOOKMARK</vt:lpstr>
      <vt:lpstr>CURVA CARACTERÍSTICA DO ITEM</vt:lpstr>
      <vt:lpstr>CURVA CARACTERÍSTICA DO ITEM</vt:lpstr>
      <vt:lpstr>CURVA CARACTERÍSTICA DO ITEM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Barreiro Campos</dc:creator>
  <cp:lastModifiedBy>Alexandre Marques Jaloto Rego</cp:lastModifiedBy>
  <cp:revision>60</cp:revision>
  <dcterms:created xsi:type="dcterms:W3CDTF">2022-04-28T11:46:34Z</dcterms:created>
  <dcterms:modified xsi:type="dcterms:W3CDTF">2025-08-04T15:12:15Z</dcterms:modified>
</cp:coreProperties>
</file>